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7" r:id="rId3"/>
    <p:sldId id="267" r:id="rId4"/>
    <p:sldId id="278" r:id="rId5"/>
    <p:sldId id="279" r:id="rId6"/>
    <p:sldId id="280" r:id="rId7"/>
    <p:sldId id="283" r:id="rId8"/>
    <p:sldId id="286" r:id="rId9"/>
    <p:sldId id="285" r:id="rId10"/>
    <p:sldId id="288" r:id="rId11"/>
    <p:sldId id="284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540" autoAdjust="0"/>
  </p:normalViewPr>
  <p:slideViewPr>
    <p:cSldViewPr snapToGrid="0">
      <p:cViewPr varScale="1">
        <p:scale>
          <a:sx n="89" d="100"/>
          <a:sy n="89" d="100"/>
        </p:scale>
        <p:origin x="1434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8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de-DE" smtClean="0"/>
              <a:t>11.07.2014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sasfd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de-DE" smtClean="0"/>
              <a:t>11.07.2014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sasfd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315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49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# Entwickelt 1984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# Name („Flash“) Anekdote der Entwickler </a:t>
            </a:r>
            <a:r>
              <a:rPr lang="de-DE" dirty="0" smtClean="0">
                <a:sym typeface="Wingdings" panose="05000000000000000000" pitchFamily="2" charset="2"/>
              </a:rPr>
              <a:t> Löschvorgang findet in Blöcken statt  Ähnlichkeit mit Kamerablitz (eng. </a:t>
            </a:r>
            <a:r>
              <a:rPr lang="de-DE" i="1" dirty="0" smtClean="0">
                <a:sym typeface="Wingdings" panose="05000000000000000000" pitchFamily="2" charset="2"/>
              </a:rPr>
              <a:t>Flash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DE" dirty="0" smtClean="0"/>
              <a:t># 1994 erstes Produkt</a:t>
            </a:r>
            <a:r>
              <a:rPr lang="de-DE" baseline="0" dirty="0" smtClean="0"/>
              <a:t> von </a:t>
            </a:r>
            <a:r>
              <a:rPr lang="de-DE" baseline="0" dirty="0" err="1" smtClean="0"/>
              <a:t>SanDisk</a:t>
            </a:r>
            <a:r>
              <a:rPr lang="de-DE" baseline="0" dirty="0" smtClean="0"/>
              <a:t> mit 4 </a:t>
            </a:r>
            <a:r>
              <a:rPr lang="de-DE" baseline="0" dirty="0" err="1" smtClean="0"/>
              <a:t>MegaByte</a:t>
            </a:r>
            <a:r>
              <a:rPr lang="de-DE" baseline="0" dirty="0" smtClean="0"/>
              <a:t> Größe</a:t>
            </a:r>
          </a:p>
          <a:p>
            <a:r>
              <a:rPr lang="de-DE" baseline="0" dirty="0" smtClean="0"/>
              <a:t>#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70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#DRAM – Dynamischer Random Access Memory (direktes ansprechen der Speicherzelle)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d.h. nicht sequenziell oder in Blöcken (Flash) sondern direkt über ein Wort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17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156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015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# da Verwendung von flüchtigen Arbeitsspeicher</a:t>
            </a:r>
          </a:p>
          <a:p>
            <a:r>
              <a:rPr lang="de-DE" dirty="0" smtClean="0"/>
              <a:t>#</a:t>
            </a:r>
            <a:r>
              <a:rPr lang="de-DE" baseline="0" dirty="0" smtClean="0"/>
              <a:t> Verlust der Daten bei Systemabstürzen</a:t>
            </a:r>
          </a:p>
          <a:p>
            <a:r>
              <a:rPr lang="de-DE" baseline="0" dirty="0" smtClean="0"/>
              <a:t># </a:t>
            </a:r>
            <a:r>
              <a:rPr lang="de-DE" baseline="0" dirty="0" smtClean="0">
                <a:sym typeface="Wingdings" panose="05000000000000000000" pitchFamily="2" charset="2"/>
              </a:rPr>
              <a:t>keine dauerhafte Speicherung erfolgreich abgeschlossener Transaktionen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181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01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# Apache Derby &amp;</a:t>
            </a:r>
            <a:r>
              <a:rPr lang="de-DE" baseline="0" dirty="0" smtClean="0"/>
              <a:t> Berkeley DB – können als reine IN-Memory DB konfiguriert werden</a:t>
            </a:r>
          </a:p>
          <a:p>
            <a:r>
              <a:rPr lang="de-DE" baseline="0" dirty="0" smtClean="0"/>
              <a:t># IBM </a:t>
            </a:r>
            <a:r>
              <a:rPr lang="de-DE" baseline="0" dirty="0" err="1" smtClean="0"/>
              <a:t>Cognos</a:t>
            </a:r>
            <a:r>
              <a:rPr lang="de-DE" baseline="0" dirty="0" smtClean="0"/>
              <a:t> TM1 – OLAP DB, eines der ersten Produkte in diesem Bereich, seit 1984 auf dem Markt</a:t>
            </a:r>
          </a:p>
          <a:p>
            <a:r>
              <a:rPr lang="de-DE" baseline="0" dirty="0" smtClean="0"/>
              <a:t># MS SQL Server 2014</a:t>
            </a:r>
          </a:p>
          <a:p>
            <a:r>
              <a:rPr lang="de-DE" baseline="0" dirty="0" smtClean="0"/>
              <a:t># </a:t>
            </a:r>
            <a:r>
              <a:rPr lang="de-DE" baseline="0" dirty="0" err="1" smtClean="0"/>
              <a:t>SQLite</a:t>
            </a:r>
            <a:r>
              <a:rPr lang="de-DE" baseline="0" dirty="0" smtClean="0"/>
              <a:t> – kann Hauptspeicher und Festplatte gemeinsam nutzen – ermöglicht somit im Betrieb die geeignete Balance zwischen Leistung, Kosten, Dauerhaftigkeit und Formfaktor zu </a:t>
            </a:r>
            <a:r>
              <a:rPr lang="de-DE" baseline="0" dirty="0" smtClean="0"/>
              <a:t>erreichen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13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Mobile Datenbanken und Informationssysteme - Lars Kollmann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Electrically_Erasable_Programmable_Read-Only_Mem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6800" y="1101090"/>
            <a:ext cx="10058400" cy="27432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Neue Speichermedien für Datenbanken</a:t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069" y="5242102"/>
            <a:ext cx="11709779" cy="739149"/>
          </a:xfrm>
        </p:spPr>
        <p:txBody>
          <a:bodyPr>
            <a:normAutofit fontScale="92500"/>
          </a:bodyPr>
          <a:lstStyle/>
          <a:p>
            <a:pPr algn="ctr"/>
            <a:r>
              <a:rPr lang="de-DE" sz="2000" b="1" i="0" baseline="0" dirty="0" smtClean="0">
                <a:solidFill>
                  <a:srgbClr val="A85229"/>
                </a:solidFill>
                <a:effectLst/>
              </a:rPr>
              <a:t>Vortrag für das Wahlpflichtmodul „</a:t>
            </a:r>
            <a:r>
              <a:rPr lang="de-DE" dirty="0" smtClean="0"/>
              <a:t>Datenbanken  Implementierungstechniken</a:t>
            </a:r>
            <a:r>
              <a:rPr lang="de-DE" dirty="0"/>
              <a:t>” </a:t>
            </a:r>
            <a:r>
              <a:rPr lang="de-DE" dirty="0" smtClean="0"/>
              <a:t>SS 2014 </a:t>
            </a:r>
            <a:r>
              <a:rPr lang="de-DE" sz="2000" b="1" i="0" baseline="0" dirty="0" smtClean="0">
                <a:solidFill>
                  <a:srgbClr val="A85229"/>
                </a:solidFill>
                <a:effectLst/>
              </a:rPr>
              <a:t>–</a:t>
            </a:r>
          </a:p>
          <a:p>
            <a:pPr algn="ctr"/>
            <a:r>
              <a:rPr lang="de-DE" dirty="0" smtClean="0">
                <a:solidFill>
                  <a:srgbClr val="A85229"/>
                </a:solidFill>
              </a:rPr>
              <a:t>Von Lars Kollmann - 13IMN</a:t>
            </a:r>
            <a:r>
              <a:rPr lang="de-DE" sz="2000" b="1" i="0" baseline="0" dirty="0" smtClean="0">
                <a:solidFill>
                  <a:srgbClr val="A85229"/>
                </a:solidFill>
                <a:effectLst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Flash-Memory in Datenbanken	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Da schnelle Zugriffszeit/ jedoch immer noch hoher Preis/GB </a:t>
            </a:r>
          </a:p>
          <a:p>
            <a:pPr marL="4572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 Verwendung eines </a:t>
            </a:r>
            <a:r>
              <a:rPr lang="de-DE" b="1" dirty="0" smtClean="0">
                <a:sym typeface="Wingdings" panose="05000000000000000000" pitchFamily="2" charset="2"/>
              </a:rPr>
              <a:t>Hybrid-Betrieb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Verschieben von kritischen Partitionen auf den Flash-Speicher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Serverbetriebssystem kann auf HD bleiben da Tempogewinn im operativen Betrieb gering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10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9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400" dirty="0" smtClean="0"/>
              <a:t>Literaturverzeichnis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/>
              <a:t>http://</a:t>
            </a:r>
            <a:r>
              <a:rPr lang="de-DE" dirty="0" smtClean="0"/>
              <a:t>www.it-administrator.de/themen/storage/fachartikel/105088.html</a:t>
            </a:r>
          </a:p>
          <a:p>
            <a:r>
              <a:rPr lang="de-DE" dirty="0"/>
              <a:t>http://</a:t>
            </a:r>
            <a:r>
              <a:rPr lang="de-DE" dirty="0" smtClean="0"/>
              <a:t>de.wikipedia.org/wiki/Dynamic_Random_Access_Memory</a:t>
            </a:r>
          </a:p>
          <a:p>
            <a:r>
              <a:rPr lang="de-DE" dirty="0"/>
              <a:t>http://</a:t>
            </a:r>
            <a:r>
              <a:rPr lang="de-DE" dirty="0" smtClean="0"/>
              <a:t>de.wikipedia.org/wiki/Flash-Speicher</a:t>
            </a:r>
          </a:p>
          <a:p>
            <a:r>
              <a:rPr lang="de-DE" dirty="0" smtClean="0"/>
              <a:t>Theo </a:t>
            </a:r>
            <a:r>
              <a:rPr lang="de-DE" dirty="0" err="1"/>
              <a:t>Härder</a:t>
            </a:r>
            <a:r>
              <a:rPr lang="de-DE" dirty="0"/>
              <a:t>, Karsten Schmidt, Yi </a:t>
            </a:r>
            <a:r>
              <a:rPr lang="de-DE" dirty="0" err="1"/>
              <a:t>Ou</a:t>
            </a:r>
            <a:r>
              <a:rPr lang="de-DE" dirty="0"/>
              <a:t>, Sebastian </a:t>
            </a:r>
            <a:r>
              <a:rPr lang="de-DE" dirty="0" err="1"/>
              <a:t>Bächle</a:t>
            </a:r>
            <a:r>
              <a:rPr lang="de-DE" dirty="0"/>
              <a:t>: </a:t>
            </a:r>
            <a:r>
              <a:rPr lang="de-DE" dirty="0" err="1"/>
              <a:t>Towards</a:t>
            </a:r>
            <a:r>
              <a:rPr lang="de-DE" dirty="0"/>
              <a:t> Flash Disk </a:t>
            </a:r>
            <a:r>
              <a:rPr lang="de-DE" dirty="0" err="1"/>
              <a:t>Use</a:t>
            </a:r>
            <a:r>
              <a:rPr lang="de-DE" dirty="0"/>
              <a:t> in Databases – </a:t>
            </a:r>
            <a:r>
              <a:rPr lang="de-DE" dirty="0" err="1"/>
              <a:t>Keeping</a:t>
            </a:r>
            <a:r>
              <a:rPr lang="de-DE" dirty="0"/>
              <a:t> Performance </a:t>
            </a:r>
            <a:r>
              <a:rPr lang="de-DE" dirty="0" err="1"/>
              <a:t>While</a:t>
            </a:r>
            <a:r>
              <a:rPr lang="de-DE" dirty="0"/>
              <a:t> </a:t>
            </a:r>
            <a:r>
              <a:rPr lang="de-DE" dirty="0" err="1"/>
              <a:t>Saving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? in: </a:t>
            </a:r>
            <a:r>
              <a:rPr lang="de-DE" dirty="0" err="1"/>
              <a:t>Proc</a:t>
            </a:r>
            <a:r>
              <a:rPr lang="de-DE" dirty="0"/>
              <a:t>. 13. BTW Fach-tagung, LNI P-144, S. 167-186, Münster, 2009. 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11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54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200" b="1" i="0" baseline="0" dirty="0" smtClean="0">
                <a:solidFill>
                  <a:srgbClr val="A85229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Cambria"/>
              </a:rPr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/>
              <a:t>1. </a:t>
            </a:r>
            <a:r>
              <a:rPr lang="en-US" sz="2400" dirty="0" smtClean="0"/>
              <a:t>Flash </a:t>
            </a:r>
            <a:r>
              <a:rPr lang="en-US" sz="2400" dirty="0"/>
              <a:t>Memory (SSD) vs. Main Memory (DRAM)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/>
              <a:t>2. Kennzahlen </a:t>
            </a:r>
            <a:endParaRPr lang="de-DE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/>
              <a:t>3. </a:t>
            </a:r>
            <a:r>
              <a:rPr lang="de-DE" sz="2400" dirty="0"/>
              <a:t>In-memory Datenbanken (DRAM</a:t>
            </a:r>
            <a:r>
              <a:rPr lang="de-DE" sz="2400" dirty="0" smtClean="0"/>
              <a:t>)</a:t>
            </a:r>
            <a:endParaRPr lang="de-D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de-DE" sz="2400" dirty="0" smtClean="0"/>
              <a:t>4. Flash-Memory Datenbanken</a:t>
            </a:r>
            <a:endParaRPr lang="de-DE" sz="2400" dirty="0"/>
          </a:p>
          <a:p>
            <a:pPr>
              <a:buClr>
                <a:srgbClr val="A85229"/>
              </a:buClr>
              <a:buFont typeface="Wingdings" panose="05000000000000000000" pitchFamily="2" charset="2"/>
              <a:buChar char="v"/>
            </a:pPr>
            <a:r>
              <a:rPr lang="de-DE" sz="2400" dirty="0"/>
              <a:t>5</a:t>
            </a:r>
            <a:r>
              <a:rPr lang="de-DE" sz="2400" dirty="0" smtClean="0"/>
              <a:t>. Literaturverweis</a:t>
            </a:r>
          </a:p>
          <a:p>
            <a:pPr>
              <a:buClr>
                <a:srgbClr val="A85229"/>
              </a:buClr>
              <a:buFont typeface="Wingdings" panose="05000000000000000000" pitchFamily="2" charset="2"/>
              <a:buChar char="v"/>
            </a:pPr>
            <a:endParaRPr lang="de-DE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Flash </a:t>
            </a:r>
            <a:r>
              <a:rPr lang="en-US" sz="5400" dirty="0"/>
              <a:t>Memory (SSD)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Name („Flash“) Anekdote der Entwickler </a:t>
            </a:r>
            <a:r>
              <a:rPr lang="de-DE" dirty="0" smtClean="0">
                <a:sym typeface="Wingdings" panose="05000000000000000000" pitchFamily="2" charset="2"/>
              </a:rPr>
              <a:t> Löschvorgang findet in Blöcken statt  Ähnlichkeit mit Kamerablitz (eng. </a:t>
            </a:r>
            <a:r>
              <a:rPr lang="de-DE" i="1" dirty="0" smtClean="0">
                <a:sym typeface="Wingdings" panose="05000000000000000000" pitchFamily="2" charset="2"/>
              </a:rPr>
              <a:t>Flash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Entwickelt 1984 von </a:t>
            </a:r>
            <a:r>
              <a:rPr lang="de-DE" dirty="0" smtClean="0"/>
              <a:t>Toshiba</a:t>
            </a: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Marktreife 1994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Speicherndes Element: Metall-Isolator-Halbleiter-Feldeffekttransistor (MISFET) </a:t>
            </a:r>
            <a:endParaRPr lang="de-D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Korrekte Bezeichnung: Flash-EEPROM (</a:t>
            </a:r>
            <a:r>
              <a:rPr lang="en-US" dirty="0">
                <a:hlinkClick r:id="rId3"/>
              </a:rPr>
              <a:t>Electrically Erasable Programmable </a:t>
            </a:r>
            <a:r>
              <a:rPr lang="en-US" dirty="0" smtClean="0">
                <a:hlinkClick r:id="rId3"/>
              </a:rPr>
              <a:t>Read-Only Memory</a:t>
            </a:r>
            <a:r>
              <a:rPr lang="en-US" dirty="0" smtClean="0"/>
              <a:t>)</a:t>
            </a:r>
          </a:p>
          <a:p>
            <a:pPr lvl="1"/>
            <a:r>
              <a:rPr lang="de-DE" dirty="0"/>
              <a:t>Elektrischer </a:t>
            </a:r>
            <a:r>
              <a:rPr lang="de-DE" dirty="0" smtClean="0"/>
              <a:t>Datenspeicher</a:t>
            </a:r>
          </a:p>
          <a:p>
            <a:pPr lvl="1"/>
            <a:r>
              <a:rPr lang="de-DE" dirty="0" smtClean="0"/>
              <a:t>Nicht flüchtig</a:t>
            </a:r>
          </a:p>
          <a:p>
            <a:pPr lvl="1"/>
            <a:r>
              <a:rPr lang="de-DE" dirty="0" smtClean="0"/>
              <a:t>Im Betrieb beschreib- und löschbar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10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Main Memory (DRAM)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DRAM – Dynamischer Random Access Memory (wahlfreieres-/direktes ansprechen der Speicherzelle)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Adressierung nicht über einzelne Zellen (Flash) sondern Wort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32-Bit-System: 4 GB Adressierbar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64-Bit-System: 16 </a:t>
            </a:r>
            <a:r>
              <a:rPr lang="de-DE" dirty="0" err="1" smtClean="0"/>
              <a:t>ExaByte</a:t>
            </a:r>
            <a:r>
              <a:rPr lang="de-DE" dirty="0" smtClean="0"/>
              <a:t> (16 Mrd. GB)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Speicherndes Element: Kondensator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1970 erster kommerzieller DRAM von </a:t>
            </a:r>
            <a:r>
              <a:rPr lang="de-DE" dirty="0" smtClean="0"/>
              <a:t>Intel (1 </a:t>
            </a:r>
            <a:r>
              <a:rPr lang="de-DE" dirty="0" err="1" smtClean="0"/>
              <a:t>Kb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Umsatzstärkstes Segment der Halbleiterindustrie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Flüchtiger Speicher (volatil)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9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81000"/>
            <a:ext cx="11452514" cy="1143000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Flash Memory (SSD) vs. Main Memory (DRAM</a:t>
            </a:r>
            <a:r>
              <a:rPr lang="en-US" sz="3800" dirty="0" smtClean="0"/>
              <a:t>)</a:t>
            </a:r>
            <a:br>
              <a:rPr lang="en-US" sz="3800" dirty="0" smtClean="0"/>
            </a:br>
            <a:r>
              <a:rPr lang="de-DE" dirty="0" smtClean="0"/>
              <a:t>Kennzahlen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5</a:t>
            </a:fld>
            <a:endParaRPr lang="de-DE" dirty="0"/>
          </a:p>
        </p:txBody>
      </p:sp>
      <p:pic>
        <p:nvPicPr>
          <p:cNvPr id="22" name="Inhaltsplatzhalt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9433"/>
            <a:ext cx="9601200" cy="3793533"/>
          </a:xfrm>
        </p:spPr>
      </p:pic>
      <p:sp>
        <p:nvSpPr>
          <p:cNvPr id="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0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400" dirty="0" smtClean="0"/>
              <a:t>In-memory Datenbanken (DRAM)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Verwendung des Arbeitsspeicher als Datenspeicher (statt HD)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Vorteil: niedrigere Zugriffszeiten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Nachteil: hohe Speicherkosten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Bei Bedarf mehr Speicherkapazität durch </a:t>
            </a:r>
            <a:r>
              <a:rPr lang="de-DE" dirty="0" err="1" smtClean="0">
                <a:sym typeface="Wingdings" panose="05000000000000000000" pitchFamily="2" charset="2"/>
              </a:rPr>
              <a:t>Grid</a:t>
            </a:r>
            <a:r>
              <a:rPr lang="de-DE" dirty="0" smtClean="0">
                <a:sym typeface="Wingdings" panose="05000000000000000000" pitchFamily="2" charset="2"/>
              </a:rPr>
              <a:t>-Computing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Verwendung von IN-Memory DB bei Anwendungen die: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Hohe Zugriffsgeschwindigkeit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Hohe Datentransferraten benötigen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38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4400" dirty="0" smtClean="0"/>
              <a:t>In-memory Datenbanken (DRAM)</a:t>
            </a:r>
            <a:endParaRPr lang="de-DE" sz="4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de-DE" dirty="0"/>
              <a:t>Persistentere Datenspeicherung durch: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Schnappschuss-Dateien: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Speichern des Zustands zu bestimmten Zeitpunkten in nicht flüchtigen Speicher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In geplanten Abständen oder beim kontrollierten Abschalten der DB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/>
              <a:t>Veränderungen seit dem jüngsten Schnappschuss können jedoch hierbei verloren gehen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Protokolldateien: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Niederlegung </a:t>
            </a:r>
            <a:r>
              <a:rPr lang="de-DE" dirty="0" smtClean="0"/>
              <a:t>von </a:t>
            </a:r>
            <a:r>
              <a:rPr lang="de-DE" dirty="0" err="1" smtClean="0"/>
              <a:t>kürzlichen</a:t>
            </a:r>
            <a:r>
              <a:rPr lang="de-DE" dirty="0" smtClean="0"/>
              <a:t> </a:t>
            </a:r>
            <a:r>
              <a:rPr lang="de-DE" dirty="0" smtClean="0"/>
              <a:t>Änderungen in Protokolldateien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Aus Schnappschuss und Protokoll </a:t>
            </a:r>
            <a:r>
              <a:rPr lang="de-DE" dirty="0" smtClean="0">
                <a:sym typeface="Wingdings" panose="05000000000000000000" pitchFamily="2" charset="2"/>
              </a:rPr>
              <a:t> Automatische Herstellung des </a:t>
            </a:r>
            <a:r>
              <a:rPr lang="de-DE" dirty="0" smtClean="0"/>
              <a:t>letzten </a:t>
            </a:r>
            <a:r>
              <a:rPr lang="de-DE" dirty="0" smtClean="0"/>
              <a:t>gültigen </a:t>
            </a:r>
            <a:r>
              <a:rPr lang="de-DE" dirty="0" smtClean="0"/>
              <a:t>Zustands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7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Nichtflüchtiger RAM: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Kombination von DRAM und Energiespeicher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 Garantiert Erhalt der Daten auch bei Neustart des Systems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Replikation: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Mehrfache Speicherung (durch Synchronisation) derselben Daten an verschiedenen Orten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In-memory Datenbanken (DRAM)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5203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de-DE" dirty="0" smtClean="0"/>
              <a:t>Produkte: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Apache Derby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Berkeley DB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IBM </a:t>
            </a:r>
            <a:r>
              <a:rPr lang="de-DE" dirty="0" err="1" smtClean="0"/>
              <a:t>Cognos</a:t>
            </a:r>
            <a:r>
              <a:rPr lang="de-DE" dirty="0" smtClean="0"/>
              <a:t> TM1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Microsoft SQL Server 2014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SAP HANA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err="1" smtClean="0"/>
              <a:t>SQLite</a:t>
            </a:r>
            <a:endParaRPr lang="de-DE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de-DE" smtClean="0"/>
              <a:t>9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95400" y="6419462"/>
            <a:ext cx="5181600" cy="238902"/>
          </a:xfrm>
        </p:spPr>
        <p:txBody>
          <a:bodyPr/>
          <a:lstStyle/>
          <a:p>
            <a:r>
              <a:rPr lang="de-DE" dirty="0"/>
              <a:t>Neue Speichermedien für </a:t>
            </a:r>
            <a:r>
              <a:rPr lang="de-DE" dirty="0" smtClean="0"/>
              <a:t>Datenbanken - Lars Kollmann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In-memory Datenbanken (DRAM)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9287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Geschäftliche Präsentation Rote Linie (Breitbild)</Template>
  <TotalTime>0</TotalTime>
  <Words>681</Words>
  <Application>Microsoft Office PowerPoint</Application>
  <PresentationFormat>Breitbild</PresentationFormat>
  <Paragraphs>117</Paragraphs>
  <Slides>11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Cambria</vt:lpstr>
      <vt:lpstr>Wingdings</vt:lpstr>
      <vt:lpstr>Red Line Business 16x9</vt:lpstr>
      <vt:lpstr>Neue Speichermedien für Datenbanken  </vt:lpstr>
      <vt:lpstr>Gliederung</vt:lpstr>
      <vt:lpstr>Flash Memory (SSD)</vt:lpstr>
      <vt:lpstr>Main Memory (DRAM)</vt:lpstr>
      <vt:lpstr>Flash Memory (SSD) vs. Main Memory (DRAM) Kennzahlen</vt:lpstr>
      <vt:lpstr>In-memory Datenbanken (DRAM)</vt:lpstr>
      <vt:lpstr>In-memory Datenbanken (DRAM)</vt:lpstr>
      <vt:lpstr>In-memory Datenbanken (DRAM)</vt:lpstr>
      <vt:lpstr>In-memory Datenbanken (DRAM)</vt:lpstr>
      <vt:lpstr>Flash-Memory in Datenbanken </vt:lpstr>
      <vt:lpstr>Literaturverzeichnis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2014-06-05T18:48:24Z</dcterms:created>
  <dcterms:modified xsi:type="dcterms:W3CDTF">2014-07-11T07:07:12Z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