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37" r:id="rId17"/>
    <p:sldId id="325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8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1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8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9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01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7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2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89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86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88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2469-1C38-429E-8255-2268FCED32C3}" type="datetimeFigureOut">
              <a:rPr lang="de-DE" smtClean="0"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C532-F53A-49A2-BA78-17FAB3AE1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Differenzverstärker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 wenn gleiche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ignale an beiden Eingängen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70" cy="24482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3" y="3958225"/>
                <a:ext cx="6899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und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3" y="3958225"/>
                <a:ext cx="68999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30" t="-2190" b="-80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6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70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Berechnen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3" y="3958225"/>
                <a:ext cx="715046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 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und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</a:t>
                </a:r>
                <a:r>
                  <a:rPr lang="de-DE" sz="1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2)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3" y="3958225"/>
                <a:ext cx="7150464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512" t="-1007" r="-171" b="-3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404129"/>
            <a:ext cx="3803370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Berechnen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2" y="3958225"/>
                <a:ext cx="822770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 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und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</a:t>
                </a:r>
                <a:r>
                  <a:rPr lang="de-DE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2) 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 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 mA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Anwendung des Knotensatzes:              </a:t>
                </a:r>
                <a:r>
                  <a:rPr lang="de-DE" sz="16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           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                                         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- 2 mA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2" y="3958225"/>
                <a:ext cx="8227704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444" t="-652" b="-1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69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Bestimmen Sie die Spannungsverstärkung</a:t>
            </a:r>
          </a:p>
          <a:p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2" y="3958225"/>
            <a:ext cx="7588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Anwendung des Maschensatzes: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-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(s.o.)                  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endParaRPr lang="de-DE" sz="1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69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Bestimmen Sie die Spannungsverstärkung</a:t>
            </a:r>
          </a:p>
          <a:p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2" y="3958225"/>
            <a:ext cx="75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Grundschaltung eines negierenden Verstärkers: 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endParaRPr lang="de-DE" sz="1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65996" y="4015679"/>
                <a:ext cx="535101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Verstärker übersteuert wegen fehlender Gegenkopplung </a:t>
                </a:r>
              </a:p>
              <a:p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R</a:t>
                </a:r>
                <a:r>
                  <a:rPr lang="de-DE" sz="16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falls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folgt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6" y="4015679"/>
                <a:ext cx="5351017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569" t="-1705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6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6" cy="24482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65996" y="4015679"/>
                <a:ext cx="535101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Verstärker übersteuert wegen fehlender Gegenkopplung </a:t>
                </a:r>
              </a:p>
              <a:p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R</a:t>
                </a:r>
                <a:r>
                  <a:rPr lang="de-DE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falls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folgt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6" y="4015679"/>
                <a:ext cx="5351017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569" t="-1705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3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6" cy="24482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65996" y="4015679"/>
                <a:ext cx="50177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Gegenkopplung  vorhanden, Steuerungssignal fehlt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endParaRPr lang="de-DE" sz="16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6" y="4015679"/>
                <a:ext cx="501772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608" t="-1705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2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Differenzverstärker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 0 wenn am Eingang von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Nullpotential und am Eingang von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hohes Potential anliegt.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70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0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70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3" y="3958225"/>
                <a:ext cx="6899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und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3" y="3958225"/>
                <a:ext cx="68999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30" t="-2190" b="-80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0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69" cy="24482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3" y="3958225"/>
                <a:ext cx="767655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und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</a:t>
                </a:r>
                <a:r>
                  <a:rPr lang="de-DE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de-DE" sz="1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 </a:t>
                </a: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3" y="3958225"/>
                <a:ext cx="7676558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477" t="-8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69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diese 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3" y="3958225"/>
                <a:ext cx="790202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Anwendung des Maschensatzes:           </a:t>
                </a:r>
                <a:r>
                  <a:rPr lang="de-DE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folgt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- 1 mA 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und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</a:t>
                </a:r>
                <a:r>
                  <a:rPr lang="de-DE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de-DE" sz="1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 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Anwendung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des Knotensatzes:            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de-DE" sz="16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                          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 mA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3" y="3958225"/>
                <a:ext cx="7902026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463" t="-652" b="-1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5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69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 Spannungsverstärkung</a:t>
            </a:r>
          </a:p>
          <a:p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3" y="3958225"/>
            <a:ext cx="7902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Anwendung des Maschensatzes:  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(s.o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.)           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	 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 Spannungsverstärkung</a:t>
            </a:r>
          </a:p>
          <a:p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3" y="3958225"/>
            <a:ext cx="790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Nichtinvertierender Verstärker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die Spannungsverstärkung</a:t>
            </a:r>
          </a:p>
          <a:p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3" y="3958225"/>
            <a:ext cx="790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Nichtinvertierender Verstärker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7" cy="24482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6" cy="24482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632364" y="4106491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Verstärker übersteuert wegen fehlender Gegenkopplung </a:t>
                </a:r>
              </a:p>
              <a:p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+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R</a:t>
                </a:r>
                <a:r>
                  <a:rPr lang="de-DE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falls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0 folgt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falls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0 folgt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4" y="4106491"/>
                <a:ext cx="60960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600" t="-1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1391603"/>
            <a:ext cx="3803366" cy="24482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32364" y="410649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Gegenkopplung  vorhanden, Steuerungssignal fehlt </a:t>
            </a:r>
          </a:p>
        </p:txBody>
      </p:sp>
    </p:spTree>
    <p:extLst>
      <p:ext uri="{BB962C8B-B14F-4D97-AF65-F5344CB8AC3E}">
        <p14:creationId xmlns:p14="http://schemas.microsoft.com/office/powerpoint/2010/main" val="20136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Differenzverstärker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 wenn am Eingang von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Nullpotential und am Eingang von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hohes Potential anliegt.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5" y="1391603"/>
            <a:ext cx="3803364" cy="24482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verhält sich die Schaltung, wenn am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eine Leitungsunterbrechung auftritt?</a:t>
            </a:r>
            <a:endParaRPr lang="de-DE" sz="16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632364" y="4106491"/>
                <a:ext cx="6096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Gegenkopplung  vorhanden, Steuerungssignal fehlt </a:t>
                </a:r>
              </a:p>
              <a:p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+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de-DE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     </a:t>
                </a:r>
                <a:r>
                  <a:rPr lang="de-DE" sz="1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Spannungsfolger</a:t>
                </a:r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4" y="4106491"/>
                <a:ext cx="609600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600" t="-13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0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5" y="1391603"/>
            <a:ext cx="3803364" cy="24482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a) Bestimmen Sie das Verhältnis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für einen Schwellwert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3 V.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b) Bestimmen Sie die Widerstände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, wenn diese einen Strom von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10 µA führen sollen.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dunkel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a) Bestimmen Sie das Verhältnis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einen Schwellwert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3 V.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b) Bestimmen Sie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Widerstände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, wenn diese einen Strom von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10 µA führen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sollen.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6" y="4045907"/>
                <a:ext cx="74761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Maschensatz:   1)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 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folgt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6" y="4045907"/>
                <a:ext cx="7476138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489"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a) Bestimmen Sie das Verhältnis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einen Schwellwert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3 V.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b) Bestimmen Sie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Widerstände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, wenn diese einen Strom von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10 µA führen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sollen.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32365" y="4045907"/>
                <a:ext cx="8252753" cy="1980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Maschensatz:   1)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 wegen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folgt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  <a:p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stellen einen unbelasteten Spannungsteiler dar: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DE" sz="1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 = 9V/3V – 1 = 2;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½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3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          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9V/30µA = 300 k</a:t>
                </a:r>
                <a:r>
                  <a:rPr lang="de-DE" sz="16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W;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600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de-DE" sz="1600" dirty="0">
                    <a:latin typeface="Symbol" panose="05050102010706020507" pitchFamily="18" charset="2"/>
                    <a:cs typeface="Arial" panose="020B0604020202020204" pitchFamily="34" charset="0"/>
                  </a:rPr>
                  <a:t>W</a:t>
                </a:r>
                <a:r>
                  <a:rPr lang="de-DE" sz="16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Symbol" panose="05050102010706020507" pitchFamily="18" charset="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5" y="4045907"/>
                <a:ext cx="8252753" cy="1980029"/>
              </a:xfrm>
              <a:prstGeom prst="rect">
                <a:avLst/>
              </a:prstGeom>
              <a:blipFill rotWithShape="0">
                <a:blip r:embed="rId3"/>
                <a:stretch>
                  <a:fillRect l="-443" t="-923" b="-30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c) Welchen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benötigt man, wenn die Lampe mit Nenn-leistung betrieben werden soll?</a:t>
            </a: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2632366" y="4045907"/>
                <a:ext cx="76890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6V 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CEs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;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CEs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0,5 V ; </a:t>
                </a: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6V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CEs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)/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 (9V – 6V – 0,5V)/ 0,1A = 25 </a:t>
                </a:r>
                <a:r>
                  <a:rPr lang="de-DE" sz="16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W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endParaRPr lang="de-DE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6" y="4045907"/>
                <a:ext cx="768908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476" t="-1382" b="-50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6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d) Welchen Widerstand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benötigt man für eine dreifache Übersteuerung des Transistors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32365" y="4015676"/>
            <a:ext cx="7839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ohne Übersteuerung:  B 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100;  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0,1A /100 = 1mA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Übersteuerungsfaktor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3 :     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BÜ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I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3mA; 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d) Welchen Widerstand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benötigt man für eine dreifache Übersteuerung des Transistors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2632365" y="4015676"/>
                <a:ext cx="783939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BÜ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3mA;  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falls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erhält Ausgang des OPV positive Betriebsspannung +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(Komparator)</a:t>
                </a: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BÜ</a:t>
                </a:r>
                <a:r>
                  <a:rPr lang="de-DE" sz="1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/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BÜ</a:t>
                </a: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</a:p>
              <a:p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R</a:t>
                </a:r>
                <a:r>
                  <a:rPr lang="de-DE" sz="1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9V 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0,6V 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25</a:t>
                </a:r>
                <a:r>
                  <a:rPr lang="de-DE" sz="16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W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0,1A) / 3mA = 2 k</a:t>
                </a:r>
                <a:r>
                  <a:rPr lang="de-DE" sz="16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W</a:t>
                </a: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5" y="4015676"/>
                <a:ext cx="7839394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467" t="-8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8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e) Was geschieht, wenn der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abgetrennt wird?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391603"/>
            <a:ext cx="3803362" cy="24482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695178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idealer OPV soll mit einem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Bipolartransistor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(B=100) als Schwellwertschalter für eine Glühlampe (6V / 0,1A) dienen.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Lampe hell;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dunkel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e) Was geschieht, wenn der Widerstand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abgetrennt wird?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92888" y="4108537"/>
            <a:ext cx="742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Vergleichsspannung erhält den Wert der Betriebsspannung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9V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Lampe leuchtet nur, wenn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9V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Verstärker mit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-Transistor               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sperrt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an der Basis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hohes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anliegt, Signal wird verstärkt und invertiert.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	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Komplementärendstufe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sperrt, weil an der Basis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tiefes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anliegt, gleichzeitig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leitet 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und umgekehrt. Ausgang ist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niederohmig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bezüglich beider Betriebsspannungen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wird verstärkt und invertiert.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„+“ nichtinvertierender Eingang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„-“ invertierender Eingang</a:t>
            </a:r>
          </a:p>
          <a:p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 0, wenn 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0, wenn 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Aufbau und Funktionsweise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2" y="1606296"/>
            <a:ext cx="5020056" cy="364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85972" y="5251704"/>
            <a:ext cx="502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Differenzverstärker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Spannungsverstärker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       </a:t>
            </a:r>
            <a:r>
              <a:rPr lang="de-DE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Stromverstärker 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de-DE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Gegenkopplung</a:t>
            </a:r>
          </a:p>
          <a:p>
            <a:r>
              <a:rPr lang="de-DE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(verringert Verstärkung frequenzabhängig)     </a:t>
            </a:r>
            <a:endParaRPr lang="de-DE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Schaltbilder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86" y="1678505"/>
            <a:ext cx="5020056" cy="1450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945117"/>
                  </p:ext>
                </p:extLst>
              </p:nvPr>
            </p:nvGraphicFramePr>
            <p:xfrm>
              <a:off x="1600628" y="3421302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193045"/>
                    <a:gridCol w="1632179"/>
                    <a:gridCol w="1443530"/>
                    <a:gridCol w="1859246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Kenngrößen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Idealer OPV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Realer OPV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FET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Bipolartransistor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Differenzverstärkung  </a:t>
                          </a:r>
                          <a:r>
                            <a:rPr lang="de-DE" i="1" dirty="0" smtClean="0"/>
                            <a:t>V</a:t>
                          </a:r>
                          <a:r>
                            <a:rPr lang="de-DE" baseline="-25000" dirty="0" smtClean="0"/>
                            <a:t>0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3</a:t>
                          </a:r>
                          <a:r>
                            <a:rPr lang="de-DE" dirty="0" smtClean="0"/>
                            <a:t>- 10</a:t>
                          </a:r>
                          <a:r>
                            <a:rPr lang="de-DE" baseline="30000" dirty="0" smtClean="0"/>
                            <a:t>6</a:t>
                          </a:r>
                          <a:endParaRPr lang="de-DE" baseline="30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3</a:t>
                          </a:r>
                          <a:r>
                            <a:rPr lang="de-DE" dirty="0" smtClean="0"/>
                            <a:t>- 10</a:t>
                          </a:r>
                          <a:r>
                            <a:rPr lang="de-DE" baseline="30000" dirty="0" smtClean="0"/>
                            <a:t>6</a:t>
                          </a:r>
                          <a:endParaRPr lang="de-DE" baseline="30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Eingangswiderstand  </a:t>
                          </a:r>
                          <a:r>
                            <a:rPr lang="de-DE" i="1" dirty="0" smtClean="0"/>
                            <a:t>R</a:t>
                          </a:r>
                          <a:r>
                            <a:rPr lang="de-DE" baseline="-25000" dirty="0" smtClean="0"/>
                            <a:t>e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bis 10</a:t>
                          </a:r>
                          <a:r>
                            <a:rPr lang="de-DE" baseline="30000" dirty="0" smtClean="0"/>
                            <a:t>12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baseline="0"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bis 10</a:t>
                          </a:r>
                          <a:r>
                            <a:rPr lang="de-DE" baseline="30000" dirty="0" smtClean="0"/>
                            <a:t>6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baseline="0"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Ausgangswiderstand  </a:t>
                          </a:r>
                          <a:r>
                            <a:rPr lang="de-DE" i="1" dirty="0" smtClean="0"/>
                            <a:t>R</a:t>
                          </a:r>
                          <a:r>
                            <a:rPr lang="de-DE" i="0" baseline="-25000" dirty="0" smtClean="0"/>
                            <a:t>a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</a:t>
                          </a:r>
                          <a:r>
                            <a:rPr lang="de-DE" baseline="30000" dirty="0" smtClean="0"/>
                            <a:t>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</a:t>
                          </a:r>
                          <a:r>
                            <a:rPr lang="de-DE" baseline="30000" dirty="0" smtClean="0"/>
                            <a:t>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Eingangsstrom  </a:t>
                          </a:r>
                          <a:r>
                            <a:rPr lang="de-DE" i="1" dirty="0" err="1" smtClean="0"/>
                            <a:t>i</a:t>
                          </a:r>
                          <a:r>
                            <a:rPr lang="de-DE" i="0" baseline="-25000" dirty="0" err="1" smtClean="0"/>
                            <a:t>e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-12 </a:t>
                          </a:r>
                          <a:r>
                            <a:rPr lang="de-DE" dirty="0" smtClean="0"/>
                            <a:t>A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-9 </a:t>
                          </a:r>
                          <a:r>
                            <a:rPr lang="de-DE" dirty="0" smtClean="0"/>
                            <a:t>A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Bandbreite  </a:t>
                          </a:r>
                          <a:r>
                            <a:rPr lang="de-DE" i="1" dirty="0" smtClean="0"/>
                            <a:t>B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 MHz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 MHz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945117"/>
                  </p:ext>
                </p:extLst>
              </p:nvPr>
            </p:nvGraphicFramePr>
            <p:xfrm>
              <a:off x="1600628" y="3421302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3193045"/>
                    <a:gridCol w="1632179"/>
                    <a:gridCol w="1443530"/>
                    <a:gridCol w="1859246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Kenngrößen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Idealer OPV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Realer OPV</a:t>
                          </a:r>
                          <a:endParaRPr lang="de-DE" b="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FET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Bipolartransistor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Differenzverstärkung  </a:t>
                          </a:r>
                          <a:r>
                            <a:rPr lang="de-DE" i="1" dirty="0" smtClean="0"/>
                            <a:t>V</a:t>
                          </a:r>
                          <a:r>
                            <a:rPr lang="de-DE" baseline="-25000" dirty="0" smtClean="0"/>
                            <a:t>0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5896" t="-208197" r="-20373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3</a:t>
                          </a:r>
                          <a:r>
                            <a:rPr lang="de-DE" dirty="0" smtClean="0"/>
                            <a:t>- 10</a:t>
                          </a:r>
                          <a:r>
                            <a:rPr lang="de-DE" baseline="30000" dirty="0" smtClean="0"/>
                            <a:t>6</a:t>
                          </a:r>
                          <a:endParaRPr lang="de-DE" baseline="30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3</a:t>
                          </a:r>
                          <a:r>
                            <a:rPr lang="de-DE" dirty="0" smtClean="0"/>
                            <a:t>- 10</a:t>
                          </a:r>
                          <a:r>
                            <a:rPr lang="de-DE" baseline="30000" dirty="0" smtClean="0"/>
                            <a:t>6</a:t>
                          </a:r>
                          <a:endParaRPr lang="de-DE" baseline="300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Eingangswiderstand  </a:t>
                          </a:r>
                          <a:r>
                            <a:rPr lang="de-DE" i="1" dirty="0" smtClean="0"/>
                            <a:t>R</a:t>
                          </a:r>
                          <a:r>
                            <a:rPr lang="de-DE" baseline="-25000" dirty="0" smtClean="0"/>
                            <a:t>e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5896" t="-308197" r="-20373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bis 10</a:t>
                          </a:r>
                          <a:r>
                            <a:rPr lang="de-DE" baseline="30000" dirty="0" smtClean="0"/>
                            <a:t>12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baseline="0"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bis 10</a:t>
                          </a:r>
                          <a:r>
                            <a:rPr lang="de-DE" baseline="30000" dirty="0" smtClean="0"/>
                            <a:t>6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baseline="0" dirty="0">
                            <a:latin typeface="Symbol" panose="05050102010706020507" pitchFamily="18" charset="2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Ausgangswiderstand  </a:t>
                          </a:r>
                          <a:r>
                            <a:rPr lang="de-DE" i="1" dirty="0" smtClean="0"/>
                            <a:t>R</a:t>
                          </a:r>
                          <a:r>
                            <a:rPr lang="de-DE" i="0" baseline="-25000" dirty="0" smtClean="0"/>
                            <a:t>a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</a:t>
                          </a:r>
                          <a:r>
                            <a:rPr lang="de-DE" baseline="30000" dirty="0" smtClean="0"/>
                            <a:t>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</a:t>
                          </a:r>
                          <a:r>
                            <a:rPr lang="de-DE" baseline="30000" dirty="0" smtClean="0"/>
                            <a:t> </a:t>
                          </a:r>
                          <a:r>
                            <a:rPr lang="de-DE" baseline="0" dirty="0" smtClean="0">
                              <a:latin typeface="Symbol" panose="05050102010706020507" pitchFamily="18" charset="2"/>
                            </a:rPr>
                            <a:t>W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Eingangsstrom  </a:t>
                          </a:r>
                          <a:r>
                            <a:rPr lang="de-DE" i="1" dirty="0" err="1" smtClean="0"/>
                            <a:t>i</a:t>
                          </a:r>
                          <a:r>
                            <a:rPr lang="de-DE" i="0" baseline="-25000" dirty="0" err="1" smtClean="0"/>
                            <a:t>e</a:t>
                          </a:r>
                          <a:endParaRPr lang="de-DE" baseline="-250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-12 </a:t>
                          </a:r>
                          <a:r>
                            <a:rPr lang="de-DE" dirty="0" smtClean="0"/>
                            <a:t>A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</a:t>
                          </a:r>
                          <a:r>
                            <a:rPr lang="de-DE" baseline="30000" dirty="0" smtClean="0"/>
                            <a:t>-9 </a:t>
                          </a:r>
                          <a:r>
                            <a:rPr lang="de-DE" dirty="0" smtClean="0"/>
                            <a:t>A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Bandbreite  </a:t>
                          </a:r>
                          <a:r>
                            <a:rPr lang="de-DE" i="1" dirty="0" smtClean="0"/>
                            <a:t>B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5896" t="-608197" r="-20373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 MHz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10 - 100 </a:t>
                          </a:r>
                          <a:r>
                            <a:rPr lang="de-DE" dirty="0" smtClean="0"/>
                            <a:t>MHz</a:t>
                          </a:r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61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0588" y="116156"/>
            <a:ext cx="3828081" cy="5347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 smtClean="0"/>
              <a:t>Operationsverstärker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437" y="826718"/>
            <a:ext cx="5371105" cy="389097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Anwendungen zur Übung mit idealen OPV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91603"/>
            <a:ext cx="3803370" cy="24482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6581" y="1215815"/>
            <a:ext cx="3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Bestimmen Sie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Ströme allgemein als Funktion der Widerstände und der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Spannung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Berechnen Sie die Ströme, wenn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 k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W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1V</a:t>
            </a:r>
            <a:r>
              <a:rPr lang="de-DE" sz="1600" dirty="0"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Microsoft Office PowerPoint</Application>
  <PresentationFormat>Breitbild</PresentationFormat>
  <Paragraphs>330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Office Theme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  <vt:lpstr>Operationsverstärker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Feldeffekttransistoren</dc:title>
  <dc:creator>Prof. Lüders</dc:creator>
  <cp:lastModifiedBy>Prof. Lüders</cp:lastModifiedBy>
  <cp:revision>112</cp:revision>
  <dcterms:created xsi:type="dcterms:W3CDTF">2016-12-06T16:04:13Z</dcterms:created>
  <dcterms:modified xsi:type="dcterms:W3CDTF">2017-01-09T10:07:48Z</dcterms:modified>
</cp:coreProperties>
</file>