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3" r:id="rId2"/>
    <p:sldMasterId id="2147483676" r:id="rId3"/>
  </p:sldMasterIdLst>
  <p:notesMasterIdLst>
    <p:notesMasterId r:id="rId51"/>
  </p:notesMasterIdLst>
  <p:handoutMasterIdLst>
    <p:handoutMasterId r:id="rId52"/>
  </p:handoutMasterIdLst>
  <p:sldIdLst>
    <p:sldId id="258" r:id="rId4"/>
    <p:sldId id="440" r:id="rId5"/>
    <p:sldId id="441" r:id="rId6"/>
    <p:sldId id="442" r:id="rId7"/>
    <p:sldId id="443" r:id="rId8"/>
    <p:sldId id="390" r:id="rId9"/>
    <p:sldId id="392" r:id="rId10"/>
    <p:sldId id="391" r:id="rId11"/>
    <p:sldId id="362" r:id="rId12"/>
    <p:sldId id="416" r:id="rId13"/>
    <p:sldId id="406" r:id="rId14"/>
    <p:sldId id="417" r:id="rId15"/>
    <p:sldId id="407" r:id="rId16"/>
    <p:sldId id="408" r:id="rId17"/>
    <p:sldId id="409" r:id="rId18"/>
    <p:sldId id="410" r:id="rId19"/>
    <p:sldId id="411" r:id="rId20"/>
    <p:sldId id="418" r:id="rId21"/>
    <p:sldId id="422" r:id="rId22"/>
    <p:sldId id="421" r:id="rId23"/>
    <p:sldId id="446" r:id="rId24"/>
    <p:sldId id="438" r:id="rId25"/>
    <p:sldId id="423" r:id="rId26"/>
    <p:sldId id="425" r:id="rId27"/>
    <p:sldId id="426" r:id="rId28"/>
    <p:sldId id="427" r:id="rId29"/>
    <p:sldId id="424" r:id="rId30"/>
    <p:sldId id="428" r:id="rId31"/>
    <p:sldId id="430" r:id="rId32"/>
    <p:sldId id="431" r:id="rId33"/>
    <p:sldId id="432" r:id="rId34"/>
    <p:sldId id="433" r:id="rId35"/>
    <p:sldId id="444" r:id="rId36"/>
    <p:sldId id="445" r:id="rId37"/>
    <p:sldId id="447" r:id="rId38"/>
    <p:sldId id="261" r:id="rId39"/>
    <p:sldId id="434" r:id="rId40"/>
    <p:sldId id="413" r:id="rId41"/>
    <p:sldId id="414" r:id="rId42"/>
    <p:sldId id="415" r:id="rId43"/>
    <p:sldId id="420" r:id="rId44"/>
    <p:sldId id="435" r:id="rId45"/>
    <p:sldId id="393" r:id="rId46"/>
    <p:sldId id="394" r:id="rId47"/>
    <p:sldId id="395" r:id="rId48"/>
    <p:sldId id="396" r:id="rId49"/>
    <p:sldId id="397" r:id="rId50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500" b="1" kern="1200">
        <a:solidFill>
          <a:schemeClr val="bg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500" b="1" kern="1200">
        <a:solidFill>
          <a:schemeClr val="bg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500" b="1" kern="1200">
        <a:solidFill>
          <a:schemeClr val="bg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500" b="1" kern="1200">
        <a:solidFill>
          <a:schemeClr val="bg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347A0"/>
    <a:srgbClr val="A2A9A4"/>
    <a:srgbClr val="0F3277"/>
    <a:srgbClr val="092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70" autoAdjust="0"/>
  </p:normalViewPr>
  <p:slideViewPr>
    <p:cSldViewPr snapToObjects="1">
      <p:cViewPr>
        <p:scale>
          <a:sx n="80" d="100"/>
          <a:sy n="80" d="100"/>
        </p:scale>
        <p:origin x="1522" y="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-3126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7C9570E-65ED-41EA-A26D-E47286FB476D}" type="datetimeFigureOut">
              <a:rPr lang="de-DE" smtClean="0"/>
              <a:pPr/>
              <a:t>03.04.2025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3F6A011-1B06-49B0-AB35-F2A223E91D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 b="0">
                <a:solidFill>
                  <a:schemeClr val="tx1"/>
                </a:solidFill>
              </a:defRPr>
            </a:lvl1pPr>
          </a:lstStyle>
          <a:p>
            <a:fld id="{D1E26DB6-F6C0-41AC-AEE2-EEFE8CB04F81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Zagreb, 02.07.2014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Zagreb, 02.07.2014</a:t>
            </a:r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4163" y="3489325"/>
            <a:ext cx="1970087" cy="10906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3489325"/>
            <a:ext cx="5762625" cy="109061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Zagreb, 02.07.2014</a:t>
            </a:r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A5707A-97A2-492E-BD09-84BA3F682A3F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Regularity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Hilbert C*-modules w.r.t. </a:t>
            </a:r>
            <a:r>
              <a:rPr lang="de-DE" dirty="0" err="1" smtClean="0"/>
              <a:t>special</a:t>
            </a:r>
            <a:r>
              <a:rPr lang="de-DE" dirty="0" smtClean="0"/>
              <a:t> </a:t>
            </a:r>
            <a:r>
              <a:rPr lang="de-DE" dirty="0" err="1" smtClean="0"/>
              <a:t>bounded</a:t>
            </a:r>
            <a:r>
              <a:rPr lang="de-DE" dirty="0" smtClean="0"/>
              <a:t> modular </a:t>
            </a:r>
            <a:r>
              <a:rPr lang="de-DE" dirty="0" err="1" smtClean="0"/>
              <a:t>functionals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1B893C-F4DB-4463-A798-3A44780745C5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6" name="Gerade Verbindung 5"/>
          <p:cNvCxnSpPr/>
          <p:nvPr userDrawn="1"/>
        </p:nvCxnSpPr>
        <p:spPr bwMode="auto">
          <a:xfrm rot="5400000">
            <a:off x="-2001865" y="3483769"/>
            <a:ext cx="5148262" cy="1588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D9B3FA-9589-4CE9-A6E2-963DFD49417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909638"/>
            <a:ext cx="3860800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32338" y="909638"/>
            <a:ext cx="386238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8A18E2-E64A-4F18-BDCE-8A44365808E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FE468E-BA3A-473B-9ED2-6405BF3ECA9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err="1" smtClean="0"/>
              <a:t>Regularity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Hilbert C*-modules w.r.t. </a:t>
            </a:r>
            <a:r>
              <a:rPr lang="de-DE" dirty="0" err="1" smtClean="0"/>
              <a:t>special</a:t>
            </a:r>
            <a:r>
              <a:rPr lang="de-DE" dirty="0" smtClean="0"/>
              <a:t> </a:t>
            </a:r>
            <a:r>
              <a:rPr lang="de-DE" dirty="0" err="1" smtClean="0"/>
              <a:t>bounded</a:t>
            </a:r>
            <a:r>
              <a:rPr lang="de-DE" dirty="0" smtClean="0"/>
              <a:t> modular </a:t>
            </a:r>
            <a:r>
              <a:rPr lang="de-DE" dirty="0" err="1" smtClean="0"/>
              <a:t>functionals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836AC3-8537-4BE3-A9F2-92FD84D2F10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F2E7D1-BC57-4AEB-94B1-D30699720C5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356316-D2E8-4B9B-B301-2002DFFCEFC2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Zagreb, 02.07.2014</a:t>
            </a:r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4EA209-A2B4-4BFA-ADC5-A58AF6E5A6C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0F8BFF-484F-455F-92BF-BC3D58F4CCD2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6225" y="239713"/>
            <a:ext cx="1968500" cy="58181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239713"/>
            <a:ext cx="5754687" cy="58181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44FE15-133C-42D0-9D53-68A9AE64F3E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Palermo, June 5-9, 2023</a:t>
            </a:r>
            <a:endParaRPr lang="de-D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Strobl, June 15-23, 2022</a:t>
            </a:r>
            <a:endParaRPr lang="de-D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Palermo, June 5-9, 2023</a:t>
            </a:r>
            <a:endParaRPr lang="de-DE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4184650"/>
            <a:ext cx="3865562" cy="39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37100" y="4184650"/>
            <a:ext cx="3867150" cy="39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Palermo, June 5-9, 2023</a:t>
            </a:r>
            <a:endParaRPr lang="de-DE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Palermo, June 5-9, 2023</a:t>
            </a:r>
            <a:endParaRPr lang="de-DE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Palermo, June 5-9, 2023</a:t>
            </a:r>
            <a:endParaRPr lang="de-DE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Palermo, June 5-9, 2023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Zagreb, 02.07.2014</a:t>
            </a:r>
            <a:endParaRPr lang="de-DE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Palermo, June 5-9, 2023</a:t>
            </a:r>
            <a:endParaRPr lang="de-DE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Palermo, June 5-9, 2023</a:t>
            </a:r>
            <a:endParaRPr lang="de-DE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Palermo, June 5-9, 2023</a:t>
            </a:r>
            <a:endParaRPr lang="de-DE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4163" y="3489325"/>
            <a:ext cx="1970087" cy="10906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3489325"/>
            <a:ext cx="5762625" cy="109061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Palermo, June 5-9, 2023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4184650"/>
            <a:ext cx="3865562" cy="39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37100" y="4184650"/>
            <a:ext cx="3867150" cy="39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Zagreb, 02.07.2014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Zagreb, 02.07.2014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Zagreb, 02.07.2014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Zagreb, 02.07.2014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Zagreb, 02.07.2014</a:t>
            </a: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Zagreb, 02.07.2014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347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64275" y="6369050"/>
            <a:ext cx="23399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b="0"/>
            </a:lvl1pPr>
          </a:lstStyle>
          <a:p>
            <a:r>
              <a:rPr lang="de-DE" dirty="0" smtClean="0"/>
              <a:t>Strobl, 19.-23.06.2022</a:t>
            </a:r>
            <a:endParaRPr lang="de-DE" dirty="0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3489325"/>
            <a:ext cx="788511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steht das Thema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4184650"/>
            <a:ext cx="7885112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Das ist der Untertitel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719138" y="6369050"/>
            <a:ext cx="2413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de-DE" sz="1000" b="0" dirty="0"/>
              <a:t>Hochschule für Technik, Wirtschaft und Kultur </a:t>
            </a:r>
            <a:r>
              <a:rPr lang="de-DE" sz="1000" b="0" dirty="0" smtClean="0"/>
              <a:t>(HTWK) Leipzig</a:t>
            </a:r>
            <a:endParaRPr lang="de-DE" sz="1000" b="0" dirty="0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492500" y="6369050"/>
            <a:ext cx="24114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de-DE" sz="1000" b="0" dirty="0" smtClean="0"/>
              <a:t>Michael</a:t>
            </a:r>
            <a:r>
              <a:rPr lang="de-DE" sz="1000" b="0" baseline="0" dirty="0" smtClean="0"/>
              <a:t> Frank</a:t>
            </a:r>
            <a:endParaRPr lang="de-DE" sz="1000" b="0" dirty="0"/>
          </a:p>
          <a:p>
            <a:pPr eaLnBrk="0" hangingPunct="0">
              <a:spcBef>
                <a:spcPct val="0"/>
              </a:spcBef>
            </a:pPr>
            <a:r>
              <a:rPr lang="de-DE" sz="1000" b="0" dirty="0"/>
              <a:t>Fakultät </a:t>
            </a:r>
            <a:r>
              <a:rPr lang="de-DE" sz="1000" b="0" dirty="0" smtClean="0"/>
              <a:t>Informatik und Medien</a:t>
            </a:r>
            <a:endParaRPr lang="de-DE" sz="1000" b="0" dirty="0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719138" y="6237288"/>
            <a:ext cx="788511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11289" name="Picture 25" descr="balken_4_leitbilder_1960x29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88" y="1700213"/>
            <a:ext cx="9140825" cy="1374775"/>
          </a:xfrm>
          <a:prstGeom prst="rect">
            <a:avLst/>
          </a:prstGeom>
          <a:noFill/>
        </p:spPr>
      </p:pic>
      <p:pic>
        <p:nvPicPr>
          <p:cNvPr id="10" name="Grafik 9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145" y="402750"/>
            <a:ext cx="1475105" cy="8051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239713"/>
            <a:ext cx="656272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err="1" smtClean="0"/>
              <a:t>Regularity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Hilbert C*-modules w.r.t. </a:t>
            </a:r>
            <a:r>
              <a:rPr lang="de-DE" dirty="0" err="1" smtClean="0"/>
              <a:t>special</a:t>
            </a:r>
            <a:r>
              <a:rPr lang="de-DE" dirty="0" smtClean="0"/>
              <a:t> </a:t>
            </a:r>
            <a:r>
              <a:rPr lang="de-DE" dirty="0" err="1" smtClean="0"/>
              <a:t>bounded</a:t>
            </a:r>
            <a:r>
              <a:rPr lang="de-DE" dirty="0" smtClean="0"/>
              <a:t> modular </a:t>
            </a:r>
            <a:r>
              <a:rPr lang="de-DE" dirty="0" err="1" smtClean="0"/>
              <a:t>functionals</a:t>
            </a:r>
            <a:endParaRPr lang="de-DE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909638"/>
            <a:ext cx="7875587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1. Überschrift</a:t>
            </a:r>
          </a:p>
          <a:p>
            <a:pPr lvl="0"/>
            <a:endParaRPr lang="de-DE" dirty="0" smtClean="0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45213" y="6369050"/>
            <a:ext cx="24225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fld id="{559B1680-B0E8-4435-9B54-9325DE74BB0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719138" y="6237288"/>
            <a:ext cx="788511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709613" y="549275"/>
            <a:ext cx="657225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>
            <a:off x="719138" y="6237288"/>
            <a:ext cx="788511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709613" y="6369050"/>
            <a:ext cx="2413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de-DE" sz="1000" b="0" dirty="0">
                <a:solidFill>
                  <a:schemeClr val="tx1"/>
                </a:solidFill>
              </a:rPr>
              <a:t>Hochschule für Technik, Wirtschaft und Kultur </a:t>
            </a:r>
            <a:r>
              <a:rPr lang="de-DE" sz="1000" b="0" dirty="0" smtClean="0">
                <a:solidFill>
                  <a:schemeClr val="tx1"/>
                </a:solidFill>
              </a:rPr>
              <a:t>(HTWK) Leipzig</a:t>
            </a:r>
            <a:endParaRPr lang="de-DE" sz="1000" b="0" dirty="0">
              <a:solidFill>
                <a:schemeClr val="tx1"/>
              </a:solidFill>
            </a:endParaRP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3492500" y="6369050"/>
            <a:ext cx="24114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de-DE" sz="1000" b="0" dirty="0" smtClean="0">
                <a:solidFill>
                  <a:schemeClr val="tx1"/>
                </a:solidFill>
              </a:rPr>
              <a:t>Michael Frank</a:t>
            </a:r>
            <a:endParaRPr lang="de-DE" sz="1000" b="0" dirty="0">
              <a:solidFill>
                <a:schemeClr val="tx1"/>
              </a:solidFill>
            </a:endParaRPr>
          </a:p>
          <a:p>
            <a:pPr eaLnBrk="0" hangingPunct="0">
              <a:spcBef>
                <a:spcPct val="0"/>
              </a:spcBef>
            </a:pPr>
            <a:r>
              <a:rPr lang="de-DE" sz="1000" b="0" dirty="0">
                <a:solidFill>
                  <a:schemeClr val="tx1"/>
                </a:solidFill>
              </a:rPr>
              <a:t>Fakultät </a:t>
            </a:r>
            <a:r>
              <a:rPr lang="de-DE" sz="1000" b="0" dirty="0" smtClean="0">
                <a:solidFill>
                  <a:schemeClr val="tx1"/>
                </a:solidFill>
              </a:rPr>
              <a:t>Informatik</a:t>
            </a:r>
            <a:r>
              <a:rPr lang="de-DE" sz="1000" b="0" baseline="0" dirty="0" smtClean="0">
                <a:solidFill>
                  <a:schemeClr val="tx1"/>
                </a:solidFill>
              </a:rPr>
              <a:t> und Medien</a:t>
            </a:r>
            <a:endParaRPr lang="de-DE" sz="1000" b="0" dirty="0">
              <a:solidFill>
                <a:schemeClr val="tx1"/>
              </a:solidFill>
            </a:endParaRPr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>
            <a:off x="709613" y="6142038"/>
            <a:ext cx="788511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H="1">
            <a:off x="719138" y="6237288"/>
            <a:ext cx="7885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13" name="Picture 17" descr="HTWK_Logo_weis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86563" y="333375"/>
            <a:ext cx="20907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3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8580"/>
            <a:ext cx="1475105" cy="8051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1200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609600" indent="-609600" algn="l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53340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371600" indent="-4572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752600" indent="-3810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2098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347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64275" y="6369050"/>
            <a:ext cx="23399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b="0"/>
            </a:lvl1pPr>
          </a:lstStyle>
          <a:p>
            <a:r>
              <a:rPr lang="de-DE" dirty="0" smtClean="0"/>
              <a:t>Palermo, June 5-9, 2023</a:t>
            </a:r>
            <a:endParaRPr lang="de-DE" dirty="0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3489325"/>
            <a:ext cx="788511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steht das Thema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4184650"/>
            <a:ext cx="7885112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Das ist der Untertitel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719138" y="6369050"/>
            <a:ext cx="2413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de-DE" sz="1000" b="0" dirty="0"/>
              <a:t>Hochschule für Technik, Wirtschaft und Kultur </a:t>
            </a:r>
            <a:r>
              <a:rPr lang="de-DE" sz="1000" b="0" dirty="0" smtClean="0"/>
              <a:t>(HTWK) Leipzig</a:t>
            </a:r>
            <a:endParaRPr lang="de-DE" sz="1000" b="0" dirty="0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492500" y="6369050"/>
            <a:ext cx="24114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de-DE" sz="1000" b="0" dirty="0" smtClean="0"/>
              <a:t>Michael</a:t>
            </a:r>
            <a:r>
              <a:rPr lang="de-DE" sz="1000" b="0" baseline="0" dirty="0" smtClean="0"/>
              <a:t> Frank</a:t>
            </a:r>
            <a:endParaRPr lang="de-DE" sz="1000" b="0" dirty="0"/>
          </a:p>
          <a:p>
            <a:pPr eaLnBrk="0" hangingPunct="0">
              <a:spcBef>
                <a:spcPct val="0"/>
              </a:spcBef>
            </a:pPr>
            <a:r>
              <a:rPr lang="de-DE" sz="1000" b="0" dirty="0"/>
              <a:t>Fakultät </a:t>
            </a:r>
            <a:r>
              <a:rPr lang="de-DE" sz="1000" b="0" dirty="0" smtClean="0"/>
              <a:t>Informatik und Medien</a:t>
            </a:r>
            <a:endParaRPr lang="de-DE" sz="1000" b="0" dirty="0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719138" y="6237288"/>
            <a:ext cx="788511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9" name="Grafik 8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947" y="620688"/>
            <a:ext cx="1984303" cy="11521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xiv.org/" TargetMode="Externa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2285992"/>
            <a:ext cx="7885112" cy="1575056"/>
          </a:xfrm>
        </p:spPr>
        <p:txBody>
          <a:bodyPr/>
          <a:lstStyle/>
          <a:p>
            <a:r>
              <a:rPr lang="de-DE" dirty="0" smtClean="0"/>
              <a:t>On </a:t>
            </a:r>
            <a:r>
              <a:rPr lang="de-DE" dirty="0" err="1" smtClean="0"/>
              <a:t>multiplier</a:t>
            </a:r>
            <a:r>
              <a:rPr lang="de-DE" dirty="0" smtClean="0"/>
              <a:t> </a:t>
            </a:r>
            <a:r>
              <a:rPr lang="de-DE" dirty="0" err="1" smtClean="0"/>
              <a:t>modules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Hilbert C*-modules 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4184650"/>
            <a:ext cx="7885112" cy="1260574"/>
          </a:xfrm>
        </p:spPr>
        <p:txBody>
          <a:bodyPr/>
          <a:lstStyle/>
          <a:p>
            <a:r>
              <a:rPr lang="de-DE" dirty="0" smtClean="0"/>
              <a:t>Michael Frank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New York, online, </a:t>
            </a:r>
            <a:r>
              <a:rPr lang="en-US" dirty="0"/>
              <a:t>April  2</a:t>
            </a:r>
            <a:r>
              <a:rPr lang="en-US" baseline="30000" dirty="0"/>
              <a:t>nd</a:t>
            </a:r>
            <a:r>
              <a:rPr lang="en-US" dirty="0"/>
              <a:t>, 2025</a:t>
            </a:r>
            <a:endParaRPr lang="de-DE" dirty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19138" y="5616242"/>
            <a:ext cx="366959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New York 2025, N</a:t>
            </a:r>
            <a:r>
              <a:rPr lang="de-DE" sz="1000" dirty="0"/>
              <a:t>Y</a:t>
            </a:r>
            <a:r>
              <a:rPr lang="en-US" sz="1000" dirty="0" smtClean="0"/>
              <a:t>C Noncommutative Geometry Seminar</a:t>
            </a:r>
          </a:p>
          <a:p>
            <a:r>
              <a:rPr lang="en-US" sz="1000" b="0" dirty="0" smtClean="0"/>
              <a:t>Online, April  2</a:t>
            </a:r>
            <a:r>
              <a:rPr lang="en-US" sz="1000" b="0" baseline="30000" dirty="0" smtClean="0"/>
              <a:t>nd</a:t>
            </a:r>
            <a:r>
              <a:rPr lang="en-US" sz="1000" b="0" dirty="0" smtClean="0"/>
              <a:t>, 2025</a:t>
            </a:r>
            <a:endParaRPr lang="de-DE" sz="1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101334" cy="5148262"/>
          </a:xfrm>
        </p:spPr>
        <p:txBody>
          <a:bodyPr/>
          <a:lstStyle/>
          <a:p>
            <a:r>
              <a:rPr lang="en-US" b="1" dirty="0" smtClean="0"/>
              <a:t>Hilbert C*-modules</a:t>
            </a:r>
          </a:p>
          <a:p>
            <a:endParaRPr lang="en-US" b="1" dirty="0" smtClean="0"/>
          </a:p>
          <a:p>
            <a:r>
              <a:rPr lang="en-US" dirty="0" smtClean="0"/>
              <a:t>A Hilbert C*-module  X  over a C*-algebra  A  is said to be </a:t>
            </a:r>
            <a:r>
              <a:rPr lang="en-US" i="1" dirty="0" smtClean="0"/>
              <a:t>full</a:t>
            </a:r>
            <a:r>
              <a:rPr lang="en-US" dirty="0" smtClean="0"/>
              <a:t> </a:t>
            </a:r>
            <a:r>
              <a:rPr lang="en-US" dirty="0" err="1" smtClean="0"/>
              <a:t>iff</a:t>
            </a:r>
            <a:r>
              <a:rPr lang="en-US" dirty="0" smtClean="0"/>
              <a:t>  A  is the norm-closed linear span of the set   { &lt;</a:t>
            </a:r>
            <a:r>
              <a:rPr lang="en-US" dirty="0" err="1" smtClean="0"/>
              <a:t>x,y</a:t>
            </a:r>
            <a:r>
              <a:rPr lang="en-US" dirty="0" smtClean="0"/>
              <a:t>&gt; : </a:t>
            </a:r>
            <a:r>
              <a:rPr lang="en-US" dirty="0" err="1" smtClean="0"/>
              <a:t>x,y</a:t>
            </a:r>
            <a:r>
              <a:rPr lang="en-US" dirty="0" smtClean="0"/>
              <a:t> in X } . We write  A=&lt;X,X&gt;  . </a:t>
            </a:r>
          </a:p>
          <a:p>
            <a:endParaRPr lang="en-US" dirty="0" smtClean="0"/>
          </a:p>
          <a:p>
            <a:r>
              <a:rPr lang="en-US" dirty="0" smtClean="0"/>
              <a:t>Two A-valued inner products on  X  are </a:t>
            </a:r>
            <a:r>
              <a:rPr lang="en-US" i="1" dirty="0" smtClean="0"/>
              <a:t>unitarily equivalent</a:t>
            </a:r>
            <a:r>
              <a:rPr lang="en-US" dirty="0" smtClean="0"/>
              <a:t> </a:t>
            </a:r>
            <a:r>
              <a:rPr lang="en-US" dirty="0" err="1" smtClean="0"/>
              <a:t>iff</a:t>
            </a:r>
            <a:r>
              <a:rPr lang="en-US" dirty="0" smtClean="0"/>
              <a:t> there exists a bounded </a:t>
            </a:r>
            <a:r>
              <a:rPr lang="en-US" i="1" dirty="0" err="1" smtClean="0"/>
              <a:t>adjointable</a:t>
            </a:r>
            <a:r>
              <a:rPr lang="en-US" dirty="0" smtClean="0"/>
              <a:t> invertible module operator  T  on  X  such that </a:t>
            </a:r>
            <a:br>
              <a:rPr lang="en-US" dirty="0" smtClean="0"/>
            </a:br>
            <a:r>
              <a:rPr lang="en-US" dirty="0" smtClean="0"/>
              <a:t>&lt;</a:t>
            </a:r>
            <a:r>
              <a:rPr lang="en-US" dirty="0" err="1" smtClean="0"/>
              <a:t>x,y</a:t>
            </a:r>
            <a:r>
              <a:rPr lang="en-US" dirty="0" smtClean="0"/>
              <a:t>&gt;</a:t>
            </a:r>
            <a:r>
              <a:rPr lang="en-US" baseline="-25000" dirty="0" smtClean="0"/>
              <a:t>2</a:t>
            </a:r>
            <a:r>
              <a:rPr lang="en-US" dirty="0" smtClean="0"/>
              <a:t>=&lt;T(x),T(y)&gt;</a:t>
            </a:r>
            <a:r>
              <a:rPr lang="en-US" baseline="-25000" dirty="0" smtClean="0"/>
              <a:t>1</a:t>
            </a:r>
            <a:r>
              <a:rPr lang="en-US" dirty="0" smtClean="0"/>
              <a:t>  for any  </a:t>
            </a:r>
            <a:r>
              <a:rPr lang="en-US" dirty="0" err="1" smtClean="0"/>
              <a:t>x,y</a:t>
            </a:r>
            <a:r>
              <a:rPr lang="en-US" dirty="0" smtClean="0"/>
              <a:t> in X.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4598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19138" y="909638"/>
            <a:ext cx="8424862" cy="5148262"/>
          </a:xfrm>
        </p:spPr>
        <p:txBody>
          <a:bodyPr/>
          <a:lstStyle/>
          <a:p>
            <a:r>
              <a:rPr lang="de-DE" b="1" dirty="0" smtClean="0"/>
              <a:t>Multipliers </a:t>
            </a:r>
            <a:r>
              <a:rPr lang="de-DE" b="1" dirty="0" err="1" smtClean="0"/>
              <a:t>of</a:t>
            </a:r>
            <a:r>
              <a:rPr lang="de-DE" b="1" dirty="0" smtClean="0"/>
              <a:t> C*-</a:t>
            </a:r>
            <a:r>
              <a:rPr lang="de-DE" b="1" dirty="0" err="1" smtClean="0"/>
              <a:t>algebras</a:t>
            </a:r>
            <a:endParaRPr lang="de-DE" b="1" dirty="0" smtClean="0"/>
          </a:p>
          <a:p>
            <a:endParaRPr lang="de-DE" dirty="0"/>
          </a:p>
          <a:p>
            <a:r>
              <a:rPr lang="de-DE" dirty="0" smtClean="0"/>
              <a:t>A  - a (non-</a:t>
            </a:r>
            <a:r>
              <a:rPr lang="de-DE" dirty="0" err="1" smtClean="0"/>
              <a:t>unital</a:t>
            </a:r>
            <a:r>
              <a:rPr lang="de-DE" dirty="0" smtClean="0"/>
              <a:t>) C*-algebra, </a:t>
            </a:r>
            <a:r>
              <a:rPr lang="de-DE" dirty="0" err="1" smtClean="0"/>
              <a:t>faithfully</a:t>
            </a:r>
            <a:r>
              <a:rPr lang="de-DE" dirty="0" smtClean="0"/>
              <a:t> *-</a:t>
            </a:r>
            <a:r>
              <a:rPr lang="de-DE" dirty="0" err="1" smtClean="0"/>
              <a:t>represented</a:t>
            </a:r>
            <a:r>
              <a:rPr lang="de-DE" dirty="0" smtClean="0"/>
              <a:t> on  H</a:t>
            </a:r>
            <a:endParaRPr lang="de-DE" dirty="0"/>
          </a:p>
          <a:p>
            <a:endParaRPr lang="de-DE" sz="1200" dirty="0" smtClean="0"/>
          </a:p>
          <a:p>
            <a:r>
              <a:rPr lang="de-DE" dirty="0" smtClean="0"/>
              <a:t>M(A) = {m in </a:t>
            </a:r>
            <a:r>
              <a:rPr lang="de-DE" dirty="0"/>
              <a:t>B(H</a:t>
            </a:r>
            <a:r>
              <a:rPr lang="de-DE" dirty="0" smtClean="0"/>
              <a:t>):  </a:t>
            </a:r>
            <a:r>
              <a:rPr lang="de-DE" dirty="0" err="1" smtClean="0"/>
              <a:t>ma</a:t>
            </a:r>
            <a:r>
              <a:rPr lang="de-DE" dirty="0" smtClean="0"/>
              <a:t>, am in  </a:t>
            </a:r>
            <a:r>
              <a:rPr lang="de-DE" dirty="0"/>
              <a:t>A 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smtClean="0"/>
              <a:t> a in A}</a:t>
            </a:r>
          </a:p>
          <a:p>
            <a:pPr marL="0" indent="0"/>
            <a:r>
              <a:rPr lang="de-DE" dirty="0" smtClean="0"/>
              <a:t>- a </a:t>
            </a:r>
            <a:r>
              <a:rPr lang="de-DE" dirty="0" err="1" smtClean="0"/>
              <a:t>unital</a:t>
            </a:r>
            <a:r>
              <a:rPr lang="de-DE" dirty="0" smtClean="0"/>
              <a:t> C*-algebra </a:t>
            </a:r>
            <a:r>
              <a:rPr lang="de-DE" dirty="0" err="1" smtClean="0"/>
              <a:t>where</a:t>
            </a:r>
            <a:r>
              <a:rPr lang="de-DE" dirty="0" smtClean="0"/>
              <a:t>  A 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two-sided</a:t>
            </a:r>
            <a:r>
              <a:rPr lang="de-DE" dirty="0" smtClean="0"/>
              <a:t> norm-</a:t>
            </a:r>
            <a:r>
              <a:rPr lang="de-DE" dirty="0" err="1" smtClean="0"/>
              <a:t>closed</a:t>
            </a:r>
            <a:r>
              <a:rPr lang="de-DE" dirty="0" smtClean="0"/>
              <a:t> ideal (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multiplier</a:t>
            </a:r>
            <a:r>
              <a:rPr lang="de-DE" dirty="0" smtClean="0"/>
              <a:t> </a:t>
            </a:r>
            <a:r>
              <a:rPr lang="de-DE" dirty="0" err="1" smtClean="0"/>
              <a:t>algebra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 A)</a:t>
            </a:r>
          </a:p>
          <a:p>
            <a:endParaRPr lang="de-DE" sz="1200" dirty="0" smtClean="0"/>
          </a:p>
          <a:p>
            <a:r>
              <a:rPr lang="de-DE" dirty="0" smtClean="0"/>
              <a:t>LM(A</a:t>
            </a:r>
            <a:r>
              <a:rPr lang="de-DE" dirty="0"/>
              <a:t>) = RM(A</a:t>
            </a:r>
            <a:r>
              <a:rPr lang="de-DE" dirty="0" smtClean="0"/>
              <a:t>)* </a:t>
            </a:r>
            <a:r>
              <a:rPr lang="de-DE" dirty="0"/>
              <a:t>= </a:t>
            </a:r>
            <a:r>
              <a:rPr lang="de-DE" dirty="0" smtClean="0"/>
              <a:t>{m in </a:t>
            </a:r>
            <a:r>
              <a:rPr lang="de-DE" dirty="0"/>
              <a:t>B(H) : </a:t>
            </a:r>
            <a:r>
              <a:rPr lang="de-DE" dirty="0" smtClean="0"/>
              <a:t> </a:t>
            </a:r>
            <a:r>
              <a:rPr lang="de-DE" dirty="0" err="1" smtClean="0"/>
              <a:t>ma</a:t>
            </a:r>
            <a:r>
              <a:rPr lang="de-DE" dirty="0" smtClean="0"/>
              <a:t> in A 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smtClean="0"/>
              <a:t> a in A}</a:t>
            </a:r>
          </a:p>
          <a:p>
            <a:r>
              <a:rPr lang="de-DE" dirty="0" smtClean="0"/>
              <a:t>- a </a:t>
            </a:r>
            <a:r>
              <a:rPr lang="de-DE" dirty="0" err="1" smtClean="0"/>
              <a:t>unital</a:t>
            </a:r>
            <a:r>
              <a:rPr lang="de-DE" dirty="0" smtClean="0"/>
              <a:t> </a:t>
            </a:r>
            <a:r>
              <a:rPr lang="de-DE" dirty="0" err="1" smtClean="0"/>
              <a:t>Banach</a:t>
            </a:r>
            <a:r>
              <a:rPr lang="de-DE" dirty="0" smtClean="0"/>
              <a:t> </a:t>
            </a:r>
            <a:r>
              <a:rPr lang="de-DE" dirty="0" err="1" smtClean="0"/>
              <a:t>algebra</a:t>
            </a:r>
            <a:r>
              <a:rPr lang="de-DE" dirty="0" smtClean="0"/>
              <a:t> (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left</a:t>
            </a:r>
            <a:r>
              <a:rPr lang="de-DE" dirty="0" smtClean="0"/>
              <a:t>/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multiplier</a:t>
            </a:r>
            <a:r>
              <a:rPr lang="de-DE" dirty="0" smtClean="0"/>
              <a:t> </a:t>
            </a:r>
            <a:r>
              <a:rPr lang="de-DE" dirty="0" err="1" smtClean="0"/>
              <a:t>algebra</a:t>
            </a:r>
            <a:r>
              <a:rPr lang="de-DE" dirty="0" smtClean="0"/>
              <a:t>)</a:t>
            </a:r>
          </a:p>
          <a:p>
            <a:endParaRPr lang="de-DE" sz="1200" dirty="0" smtClean="0"/>
          </a:p>
          <a:p>
            <a:r>
              <a:rPr lang="de-DE" dirty="0" smtClean="0"/>
              <a:t>QM(A</a:t>
            </a:r>
            <a:r>
              <a:rPr lang="de-DE" dirty="0"/>
              <a:t>) = {</a:t>
            </a:r>
            <a:r>
              <a:rPr lang="de-DE" dirty="0" smtClean="0"/>
              <a:t>m in </a:t>
            </a:r>
            <a:r>
              <a:rPr lang="de-DE" dirty="0"/>
              <a:t>B(H) : </a:t>
            </a:r>
            <a:r>
              <a:rPr lang="de-DE" dirty="0" smtClean="0"/>
              <a:t> </a:t>
            </a:r>
            <a:r>
              <a:rPr lang="de-DE" dirty="0" err="1" smtClean="0"/>
              <a:t>bma</a:t>
            </a:r>
            <a:r>
              <a:rPr lang="de-DE" dirty="0" smtClean="0"/>
              <a:t> in </a:t>
            </a:r>
            <a:r>
              <a:rPr lang="de-DE" dirty="0"/>
              <a:t>A 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smtClean="0"/>
              <a:t> </a:t>
            </a:r>
            <a:r>
              <a:rPr lang="de-DE" dirty="0" err="1" smtClean="0"/>
              <a:t>a,b</a:t>
            </a:r>
            <a:r>
              <a:rPr lang="de-DE" dirty="0" smtClean="0"/>
              <a:t> in A}</a:t>
            </a:r>
          </a:p>
          <a:p>
            <a:r>
              <a:rPr lang="de-DE" dirty="0" smtClean="0"/>
              <a:t>- an </a:t>
            </a:r>
            <a:r>
              <a:rPr lang="de-DE" dirty="0" err="1" smtClean="0"/>
              <a:t>involutive</a:t>
            </a:r>
            <a:r>
              <a:rPr lang="de-DE" dirty="0" smtClean="0"/>
              <a:t> </a:t>
            </a:r>
            <a:r>
              <a:rPr lang="de-DE" dirty="0" err="1" smtClean="0"/>
              <a:t>Banach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 (</a:t>
            </a:r>
            <a:r>
              <a:rPr lang="de-DE" dirty="0" err="1" smtClean="0"/>
              <a:t>the</a:t>
            </a:r>
            <a:r>
              <a:rPr lang="de-DE" dirty="0" smtClean="0"/>
              <a:t> quasi-</a:t>
            </a:r>
            <a:r>
              <a:rPr lang="de-DE" dirty="0" err="1" smtClean="0"/>
              <a:t>multiplier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36AC3-8537-4BE3-A9F2-92FD84D2F104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337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245350" cy="5148262"/>
          </a:xfrm>
        </p:spPr>
        <p:txBody>
          <a:bodyPr/>
          <a:lstStyle/>
          <a:p>
            <a:r>
              <a:rPr lang="de-DE" b="1" dirty="0" smtClean="0"/>
              <a:t>Multiplier </a:t>
            </a:r>
            <a:r>
              <a:rPr lang="de-DE" b="1" dirty="0" err="1" smtClean="0"/>
              <a:t>algebras</a:t>
            </a:r>
            <a:endParaRPr lang="de-DE" b="1" dirty="0" smtClean="0"/>
          </a:p>
          <a:p>
            <a:endParaRPr lang="de-DE" dirty="0" smtClean="0"/>
          </a:p>
          <a:p>
            <a:r>
              <a:rPr lang="de-DE" dirty="0" smtClean="0"/>
              <a:t>Universal </a:t>
            </a:r>
            <a:r>
              <a:rPr lang="de-DE" dirty="0" err="1" smtClean="0"/>
              <a:t>property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M(A):</a:t>
            </a:r>
          </a:p>
          <a:p>
            <a:endParaRPr lang="de-DE" sz="1000" dirty="0"/>
          </a:p>
          <a:p>
            <a:r>
              <a:rPr lang="en-US" dirty="0" smtClean="0"/>
              <a:t>For </a:t>
            </a:r>
            <a:r>
              <a:rPr lang="en-US" dirty="0"/>
              <a:t>any C*-algebra </a:t>
            </a:r>
            <a:r>
              <a:rPr lang="en-US" i="1" dirty="0"/>
              <a:t>D</a:t>
            </a:r>
            <a:r>
              <a:rPr lang="en-US" dirty="0"/>
              <a:t> containing </a:t>
            </a:r>
            <a:r>
              <a:rPr lang="en-US" i="1" dirty="0"/>
              <a:t>A</a:t>
            </a:r>
            <a:r>
              <a:rPr lang="en-US" dirty="0"/>
              <a:t> as </a:t>
            </a:r>
            <a:r>
              <a:rPr lang="en-US" dirty="0" smtClean="0"/>
              <a:t>a two-sided ideal</a:t>
            </a:r>
            <a:r>
              <a:rPr lang="en-US" dirty="0"/>
              <a:t>, there exists a unique *-homomorphism φ: </a:t>
            </a:r>
            <a:r>
              <a:rPr lang="en-US" i="1" dirty="0"/>
              <a:t>D</a:t>
            </a:r>
            <a:r>
              <a:rPr lang="en-US" dirty="0"/>
              <a:t> → </a:t>
            </a:r>
            <a:r>
              <a:rPr lang="en-US" i="1" dirty="0"/>
              <a:t>M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such that </a:t>
            </a:r>
            <a:r>
              <a:rPr lang="en-US" i="1" dirty="0"/>
              <a:t>φ</a:t>
            </a:r>
            <a:r>
              <a:rPr lang="en-US" dirty="0"/>
              <a:t> extends the identity homomorphism on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φ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baseline="30000" dirty="0"/>
              <a:t>⊥</a:t>
            </a:r>
            <a:r>
              <a:rPr lang="en-US" dirty="0"/>
              <a:t>) = {0</a:t>
            </a:r>
            <a:r>
              <a:rPr lang="en-US" dirty="0" smtClean="0"/>
              <a:t>}.</a:t>
            </a:r>
          </a:p>
          <a:p>
            <a:endParaRPr lang="en-US" sz="1000" dirty="0" smtClean="0"/>
          </a:p>
          <a:p>
            <a:r>
              <a:rPr lang="en-US" dirty="0" smtClean="0"/>
              <a:t>In particular</a:t>
            </a:r>
            <a:r>
              <a:rPr lang="en-US" dirty="0"/>
              <a:t>, </a:t>
            </a:r>
            <a:r>
              <a:rPr lang="en-US" dirty="0" smtClean="0"/>
              <a:t>if the two-sided ideal </a:t>
            </a:r>
            <a:r>
              <a:rPr lang="en-US" i="1" dirty="0" smtClean="0"/>
              <a:t> A  </a:t>
            </a:r>
            <a:r>
              <a:rPr lang="en-US" dirty="0" smtClean="0"/>
              <a:t>is an essential ideal in  D (i.e.  </a:t>
            </a:r>
            <a:r>
              <a:rPr lang="en-US" i="1" dirty="0" smtClean="0"/>
              <a:t>A</a:t>
            </a:r>
            <a:r>
              <a:rPr lang="en-US" baseline="30000" dirty="0" smtClean="0"/>
              <a:t>⊥</a:t>
            </a:r>
            <a:r>
              <a:rPr lang="en-US" dirty="0" smtClean="0"/>
              <a:t>={0}  in D)  then  D  is *-</a:t>
            </a:r>
            <a:r>
              <a:rPr lang="en-US" dirty="0" err="1" smtClean="0"/>
              <a:t>isometrically</a:t>
            </a:r>
            <a:r>
              <a:rPr lang="en-US" dirty="0" smtClean="0"/>
              <a:t> embeddable in M(A).  </a:t>
            </a:r>
          </a:p>
          <a:p>
            <a:endParaRPr lang="en-US" sz="1000" dirty="0" smtClean="0"/>
          </a:p>
          <a:p>
            <a:r>
              <a:rPr lang="en-US" dirty="0" smtClean="0"/>
              <a:t>So,  M(A)  is the largest C*-algebra where  A  is essential.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014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424862" cy="5148262"/>
          </a:xfrm>
        </p:spPr>
        <p:txBody>
          <a:bodyPr/>
          <a:lstStyle/>
          <a:p>
            <a:r>
              <a:rPr lang="en-US" b="1" dirty="0" smtClean="0"/>
              <a:t>Multipliers of C*-algebras</a:t>
            </a:r>
          </a:p>
          <a:p>
            <a:endParaRPr lang="en-US" dirty="0" smtClean="0"/>
          </a:p>
          <a:p>
            <a:r>
              <a:rPr lang="en-US" dirty="0" smtClean="0"/>
              <a:t>The elements of the different types of multipliers can be calculated w.r.t. any von Neumann or monotone complete C*-algebra where  A  is faithfully *-represented, cf. [7,11,28,32]. We get C*-</a:t>
            </a:r>
            <a:r>
              <a:rPr lang="en-US" dirty="0" err="1" smtClean="0"/>
              <a:t>isomorphisms</a:t>
            </a:r>
            <a:r>
              <a:rPr lang="en-US" dirty="0" smtClean="0"/>
              <a:t>.</a:t>
            </a:r>
          </a:p>
          <a:p>
            <a:endParaRPr lang="en-US" sz="1600" dirty="0" smtClean="0"/>
          </a:p>
          <a:p>
            <a:r>
              <a:rPr lang="en-US" dirty="0" smtClean="0"/>
              <a:t>Multiplier algebras might admit an entire lattice of non-</a:t>
            </a:r>
            <a:r>
              <a:rPr lang="en-US" dirty="0" err="1" smtClean="0"/>
              <a:t>unital</a:t>
            </a:r>
            <a:r>
              <a:rPr lang="en-US" dirty="0" smtClean="0"/>
              <a:t>, two-sided, non-isomorphic ideals  A</a:t>
            </a:r>
            <a:r>
              <a:rPr lang="en-US" baseline="-25000" dirty="0" smtClean="0"/>
              <a:t>α</a:t>
            </a:r>
            <a:r>
              <a:rPr lang="en-US" dirty="0" smtClean="0"/>
              <a:t>  such that M(A</a:t>
            </a:r>
            <a:r>
              <a:rPr lang="en-US" baseline="-25000" dirty="0" smtClean="0"/>
              <a:t>α</a:t>
            </a:r>
            <a:r>
              <a:rPr lang="en-US" dirty="0" smtClean="0"/>
              <a:t>) = M(A</a:t>
            </a:r>
            <a:r>
              <a:rPr lang="en-US" baseline="-25000" dirty="0" smtClean="0"/>
              <a:t>β</a:t>
            </a:r>
            <a:r>
              <a:rPr lang="en-US" dirty="0" smtClean="0"/>
              <a:t>)  for any two of them, cf. [20].</a:t>
            </a:r>
          </a:p>
          <a:p>
            <a:endParaRPr lang="en-US" sz="2000" dirty="0" smtClean="0"/>
          </a:p>
          <a:p>
            <a:r>
              <a:rPr lang="en-US" dirty="0" smtClean="0"/>
              <a:t>There are other calculation methods like double </a:t>
            </a:r>
            <a:br>
              <a:rPr lang="en-US" dirty="0" smtClean="0"/>
            </a:br>
            <a:r>
              <a:rPr lang="en-US" dirty="0" smtClean="0"/>
              <a:t>centralizers …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8940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389366" cy="5148262"/>
          </a:xfrm>
        </p:spPr>
        <p:txBody>
          <a:bodyPr/>
          <a:lstStyle/>
          <a:p>
            <a:r>
              <a:rPr lang="de-DE" b="1" dirty="0" smtClean="0"/>
              <a:t>Operators on Hilbert C*-modules                         </a:t>
            </a:r>
            <a:r>
              <a:rPr lang="de-DE" dirty="0" smtClean="0"/>
              <a:t>cf. [28]</a:t>
            </a:r>
          </a:p>
          <a:p>
            <a:endParaRPr lang="de-DE" dirty="0" smtClean="0"/>
          </a:p>
          <a:p>
            <a:r>
              <a:rPr lang="de-DE" dirty="0" smtClean="0"/>
              <a:t>K</a:t>
            </a:r>
            <a:r>
              <a:rPr lang="de-DE" baseline="-25000" dirty="0" smtClean="0"/>
              <a:t>A</a:t>
            </a:r>
            <a:r>
              <a:rPr lang="de-DE" dirty="0" smtClean="0"/>
              <a:t>(X)  -  </a:t>
            </a:r>
            <a:r>
              <a:rPr lang="de-DE" dirty="0" err="1" smtClean="0"/>
              <a:t>the</a:t>
            </a:r>
            <a:r>
              <a:rPr lang="de-DE" dirty="0" smtClean="0"/>
              <a:t> C*-algebra </a:t>
            </a:r>
            <a:r>
              <a:rPr lang="de-DE" dirty="0" err="1" smtClean="0"/>
              <a:t>of</a:t>
            </a:r>
            <a:r>
              <a:rPr lang="de-DE" dirty="0" smtClean="0"/>
              <a:t> all </a:t>
            </a:r>
            <a:r>
              <a:rPr lang="en-US" dirty="0" smtClean="0"/>
              <a:t>"</a:t>
            </a:r>
            <a:r>
              <a:rPr lang="de-DE" dirty="0" err="1" smtClean="0"/>
              <a:t>compact</a:t>
            </a:r>
            <a:r>
              <a:rPr lang="en-US" dirty="0" smtClean="0"/>
              <a:t>"</a:t>
            </a:r>
            <a:r>
              <a:rPr lang="de-DE" dirty="0" smtClean="0"/>
              <a:t> A-linear </a:t>
            </a:r>
            <a:r>
              <a:rPr lang="de-DE" dirty="0" err="1" smtClean="0"/>
              <a:t>operators</a:t>
            </a:r>
            <a:r>
              <a:rPr lang="de-DE" dirty="0" smtClean="0"/>
              <a:t> on  X, norm-</a:t>
            </a:r>
            <a:r>
              <a:rPr lang="de-DE" dirty="0" err="1" smtClean="0"/>
              <a:t>closed</a:t>
            </a:r>
            <a:r>
              <a:rPr lang="de-DE" dirty="0" smtClean="0"/>
              <a:t> linear </a:t>
            </a:r>
            <a:r>
              <a:rPr lang="de-DE" dirty="0" err="1" smtClean="0"/>
              <a:t>hull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elementary</a:t>
            </a:r>
            <a:r>
              <a:rPr lang="de-DE" dirty="0" smtClean="0"/>
              <a:t> </a:t>
            </a:r>
            <a:r>
              <a:rPr lang="de-DE" dirty="0" err="1" smtClean="0"/>
              <a:t>operators</a:t>
            </a:r>
            <a:r>
              <a:rPr lang="de-DE" dirty="0" smtClean="0"/>
              <a:t>  {</a:t>
            </a:r>
            <a:r>
              <a:rPr lang="el-GR" dirty="0" smtClean="0"/>
              <a:t>θ</a:t>
            </a:r>
            <a:r>
              <a:rPr lang="de-DE" baseline="-25000" dirty="0" err="1" smtClean="0"/>
              <a:t>x,y</a:t>
            </a:r>
            <a:r>
              <a:rPr lang="de-DE" dirty="0" smtClean="0"/>
              <a:t> : </a:t>
            </a:r>
            <a:r>
              <a:rPr lang="el-GR" dirty="0"/>
              <a:t>θ</a:t>
            </a:r>
            <a:r>
              <a:rPr lang="de-DE" baseline="-25000" dirty="0" err="1"/>
              <a:t>x,y</a:t>
            </a:r>
            <a:r>
              <a:rPr lang="de-DE" dirty="0"/>
              <a:t> </a:t>
            </a:r>
            <a:r>
              <a:rPr lang="de-DE" dirty="0" smtClean="0"/>
              <a:t>(z) = y</a:t>
            </a:r>
            <a:r>
              <a:rPr lang="de-DE" baseline="30000" dirty="0" smtClean="0"/>
              <a:t>.</a:t>
            </a:r>
            <a:r>
              <a:rPr lang="de-DE" dirty="0" smtClean="0"/>
              <a:t>&lt;</a:t>
            </a:r>
            <a:r>
              <a:rPr lang="de-DE" dirty="0" err="1" smtClean="0"/>
              <a:t>x,z</a:t>
            </a:r>
            <a:r>
              <a:rPr lang="de-DE" dirty="0" smtClean="0"/>
              <a:t>&gt;  </a:t>
            </a:r>
            <a:r>
              <a:rPr lang="de-DE" dirty="0" err="1" smtClean="0"/>
              <a:t>with</a:t>
            </a:r>
            <a:r>
              <a:rPr lang="de-DE" dirty="0" smtClean="0"/>
              <a:t>  z in X}</a:t>
            </a:r>
          </a:p>
          <a:p>
            <a:endParaRPr lang="de-DE" sz="1200" dirty="0"/>
          </a:p>
          <a:p>
            <a:r>
              <a:rPr lang="de-DE" dirty="0" err="1" smtClean="0"/>
              <a:t>End</a:t>
            </a:r>
            <a:r>
              <a:rPr lang="de-DE" baseline="-25000" dirty="0" err="1" smtClean="0"/>
              <a:t>A</a:t>
            </a:r>
            <a:r>
              <a:rPr lang="de-DE" dirty="0" smtClean="0"/>
              <a:t>*(X)  -  </a:t>
            </a:r>
            <a:r>
              <a:rPr lang="de-DE" dirty="0" err="1" smtClean="0"/>
              <a:t>the</a:t>
            </a:r>
            <a:r>
              <a:rPr lang="de-DE" dirty="0" smtClean="0"/>
              <a:t> C*-algebra </a:t>
            </a:r>
            <a:r>
              <a:rPr lang="de-DE" dirty="0" err="1" smtClean="0"/>
              <a:t>of</a:t>
            </a:r>
            <a:r>
              <a:rPr lang="de-DE" dirty="0" smtClean="0"/>
              <a:t> all </a:t>
            </a:r>
            <a:r>
              <a:rPr lang="de-DE" dirty="0" err="1" smtClean="0"/>
              <a:t>bounded</a:t>
            </a:r>
            <a:r>
              <a:rPr lang="de-DE" dirty="0" smtClean="0"/>
              <a:t> </a:t>
            </a:r>
            <a:r>
              <a:rPr lang="de-DE" dirty="0" err="1" smtClean="0"/>
              <a:t>adjointable</a:t>
            </a:r>
            <a:r>
              <a:rPr lang="de-DE" dirty="0" smtClean="0"/>
              <a:t> A-linear </a:t>
            </a:r>
            <a:r>
              <a:rPr lang="de-DE" dirty="0" err="1" smtClean="0"/>
              <a:t>operators</a:t>
            </a:r>
            <a:r>
              <a:rPr lang="de-DE" dirty="0" smtClean="0"/>
              <a:t> on  X                =  M(K</a:t>
            </a:r>
            <a:r>
              <a:rPr lang="de-DE" baseline="-25000" dirty="0" smtClean="0"/>
              <a:t>A</a:t>
            </a:r>
            <a:r>
              <a:rPr lang="de-DE" dirty="0" smtClean="0"/>
              <a:t>(X))</a:t>
            </a:r>
          </a:p>
          <a:p>
            <a:endParaRPr lang="de-DE" sz="1200" dirty="0"/>
          </a:p>
          <a:p>
            <a:r>
              <a:rPr lang="de-DE" dirty="0" err="1" smtClean="0"/>
              <a:t>End</a:t>
            </a:r>
            <a:r>
              <a:rPr lang="de-DE" baseline="-25000" dirty="0" err="1" smtClean="0"/>
              <a:t>A</a:t>
            </a:r>
            <a:r>
              <a:rPr lang="de-DE" dirty="0" smtClean="0"/>
              <a:t>(X)  - 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Banach</a:t>
            </a:r>
            <a:r>
              <a:rPr lang="de-DE" dirty="0" smtClean="0"/>
              <a:t> </a:t>
            </a:r>
            <a:r>
              <a:rPr lang="de-DE" dirty="0" err="1" smtClean="0"/>
              <a:t>algebra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all </a:t>
            </a:r>
            <a:r>
              <a:rPr lang="de-DE" dirty="0" err="1" smtClean="0"/>
              <a:t>bounded</a:t>
            </a:r>
            <a:r>
              <a:rPr lang="de-DE" dirty="0" smtClean="0"/>
              <a:t> A-linear </a:t>
            </a:r>
            <a:r>
              <a:rPr lang="de-DE" dirty="0" err="1" smtClean="0"/>
              <a:t>operators</a:t>
            </a:r>
            <a:r>
              <a:rPr lang="de-DE" dirty="0" smtClean="0"/>
              <a:t> on  X                          = LM(K</a:t>
            </a:r>
            <a:r>
              <a:rPr lang="de-DE" baseline="-25000" dirty="0" smtClean="0"/>
              <a:t>A</a:t>
            </a:r>
            <a:r>
              <a:rPr lang="de-DE" dirty="0" smtClean="0"/>
              <a:t>(X))</a:t>
            </a:r>
          </a:p>
          <a:p>
            <a:endParaRPr lang="de-DE" sz="1200" dirty="0"/>
          </a:p>
          <a:p>
            <a:r>
              <a:rPr lang="de-DE" dirty="0" err="1" smtClean="0"/>
              <a:t>End</a:t>
            </a:r>
            <a:r>
              <a:rPr lang="de-DE" baseline="-25000" dirty="0" err="1" smtClean="0"/>
              <a:t>A</a:t>
            </a:r>
            <a:r>
              <a:rPr lang="de-DE" dirty="0" smtClean="0"/>
              <a:t>(X,X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ʹ</a:t>
            </a:r>
            <a:r>
              <a:rPr lang="de-DE" dirty="0" smtClean="0"/>
              <a:t>)  </a:t>
            </a:r>
            <a:r>
              <a:rPr lang="de-DE" dirty="0" smtClean="0"/>
              <a:t>- 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Banach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all </a:t>
            </a:r>
            <a:r>
              <a:rPr lang="de-DE" dirty="0" err="1" smtClean="0"/>
              <a:t>bounded</a:t>
            </a:r>
            <a:r>
              <a:rPr lang="de-DE" dirty="0" smtClean="0"/>
              <a:t> A-linear </a:t>
            </a:r>
            <a:r>
              <a:rPr lang="de-DE" dirty="0" err="1" smtClean="0"/>
              <a:t>operators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 X  </a:t>
            </a:r>
            <a:r>
              <a:rPr lang="de-DE" dirty="0" err="1" smtClean="0"/>
              <a:t>to</a:t>
            </a:r>
            <a:r>
              <a:rPr lang="de-DE" dirty="0" smtClean="0"/>
              <a:t>  X‘             = QM(K</a:t>
            </a:r>
            <a:r>
              <a:rPr lang="de-DE" baseline="-25000" dirty="0" smtClean="0"/>
              <a:t>A</a:t>
            </a:r>
            <a:r>
              <a:rPr lang="de-DE" dirty="0" smtClean="0"/>
              <a:t>(X))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0472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err="1" smtClean="0"/>
              <a:t>Example</a:t>
            </a:r>
            <a:endParaRPr lang="de-DE" b="1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16747"/>
            <a:ext cx="3096344" cy="122606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80" y="3486535"/>
            <a:ext cx="8813902" cy="197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52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424862" cy="5148262"/>
          </a:xfrm>
        </p:spPr>
        <p:txBody>
          <a:bodyPr/>
          <a:lstStyle/>
          <a:p>
            <a:r>
              <a:rPr lang="de-DE" b="1" dirty="0" err="1" smtClean="0"/>
              <a:t>Example</a:t>
            </a:r>
            <a:r>
              <a:rPr lang="de-DE" b="1" dirty="0" smtClean="0"/>
              <a:t> (</a:t>
            </a:r>
            <a:r>
              <a:rPr lang="de-DE" b="1" dirty="0" err="1" smtClean="0"/>
              <a:t>continued</a:t>
            </a:r>
            <a:r>
              <a:rPr lang="de-DE" b="1" dirty="0" smtClean="0"/>
              <a:t>)</a:t>
            </a:r>
          </a:p>
          <a:p>
            <a:endParaRPr lang="de-DE" dirty="0"/>
          </a:p>
          <a:p>
            <a:r>
              <a:rPr lang="en-US" dirty="0" smtClean="0"/>
              <a:t>Consider  A  as a Hilbert A-module over itself in two ways: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&lt;</a:t>
            </a:r>
            <a:r>
              <a:rPr lang="en-US" dirty="0" err="1" smtClean="0"/>
              <a:t>a,b</a:t>
            </a:r>
            <a:r>
              <a:rPr lang="en-US" dirty="0" smtClean="0"/>
              <a:t>&gt;</a:t>
            </a:r>
            <a:r>
              <a:rPr lang="en-US" baseline="-25000" dirty="0" smtClean="0"/>
              <a:t>A</a:t>
            </a:r>
            <a:r>
              <a:rPr lang="en-US" dirty="0" smtClean="0"/>
              <a:t>  :=  a*b    for  </a:t>
            </a:r>
            <a:r>
              <a:rPr lang="en-US" dirty="0" err="1" smtClean="0"/>
              <a:t>a,b</a:t>
            </a:r>
            <a:r>
              <a:rPr lang="en-US" dirty="0" smtClean="0"/>
              <a:t> in A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a,b</a:t>
            </a:r>
            <a:r>
              <a:rPr lang="en-US" dirty="0" smtClean="0"/>
              <a:t>&gt;</a:t>
            </a:r>
            <a:r>
              <a:rPr lang="en-US" baseline="-25000" dirty="0" smtClean="0"/>
              <a:t>1</a:t>
            </a:r>
            <a:r>
              <a:rPr lang="en-US" dirty="0" smtClean="0"/>
              <a:t>  :=  a*T*Tb  = &lt;T(a),T(b)&gt;</a:t>
            </a:r>
            <a:r>
              <a:rPr lang="en-US" baseline="-25000" dirty="0" smtClean="0"/>
              <a:t>A</a:t>
            </a:r>
            <a:r>
              <a:rPr lang="en-US" dirty="0" smtClean="0"/>
              <a:t>   for  </a:t>
            </a:r>
            <a:r>
              <a:rPr lang="en-US" dirty="0" err="1" smtClean="0"/>
              <a:t>a,b</a:t>
            </a:r>
            <a:r>
              <a:rPr lang="en-US" dirty="0" smtClean="0"/>
              <a:t> in A</a:t>
            </a:r>
          </a:p>
          <a:p>
            <a:endParaRPr lang="en-US" dirty="0" smtClean="0"/>
          </a:p>
          <a:p>
            <a:r>
              <a:rPr lang="en-US" dirty="0" smtClean="0"/>
              <a:t>One can calculate: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841"/>
            <a:ext cx="9144000" cy="83975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08" y="2216742"/>
            <a:ext cx="4027413" cy="85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08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245350" cy="5148262"/>
          </a:xfrm>
        </p:spPr>
        <p:txBody>
          <a:bodyPr/>
          <a:lstStyle/>
          <a:p>
            <a:r>
              <a:rPr lang="de-DE" b="1" dirty="0" err="1" smtClean="0"/>
              <a:t>Example</a:t>
            </a:r>
            <a:endParaRPr lang="de-DE" b="1" dirty="0" smtClean="0"/>
          </a:p>
          <a:p>
            <a:endParaRPr lang="de-DE" dirty="0"/>
          </a:p>
          <a:p>
            <a:r>
              <a:rPr lang="de-DE" dirty="0" err="1" smtClean="0"/>
              <a:t>Then</a:t>
            </a:r>
            <a:r>
              <a:rPr lang="de-DE" dirty="0" smtClean="0"/>
              <a:t>:</a:t>
            </a:r>
          </a:p>
          <a:p>
            <a:endParaRPr lang="de-DE" sz="1600" dirty="0"/>
          </a:p>
          <a:p>
            <a:r>
              <a:rPr lang="de-DE" dirty="0" smtClean="0"/>
              <a:t>A = K</a:t>
            </a:r>
            <a:r>
              <a:rPr lang="de-DE" baseline="-25000" dirty="0" smtClean="0"/>
              <a:t>A</a:t>
            </a:r>
            <a:r>
              <a:rPr lang="de-DE" dirty="0" smtClean="0"/>
              <a:t>(A)  ≠   K</a:t>
            </a:r>
            <a:r>
              <a:rPr lang="de-DE" baseline="-25000" dirty="0" smtClean="0"/>
              <a:t>A,1</a:t>
            </a:r>
            <a:r>
              <a:rPr lang="de-DE" dirty="0" smtClean="0"/>
              <a:t>(A)  *-</a:t>
            </a:r>
            <a:r>
              <a:rPr lang="de-DE" dirty="0" err="1" smtClean="0"/>
              <a:t>isomorphically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C*-</a:t>
            </a:r>
            <a:r>
              <a:rPr lang="de-DE" dirty="0" err="1" smtClean="0"/>
              <a:t>algebras</a:t>
            </a:r>
            <a:endParaRPr lang="de-DE" dirty="0" smtClean="0"/>
          </a:p>
          <a:p>
            <a:endParaRPr lang="de-DE" sz="1000" dirty="0" smtClean="0"/>
          </a:p>
          <a:p>
            <a:r>
              <a:rPr lang="de-DE" dirty="0" smtClean="0"/>
              <a:t>M(A)= </a:t>
            </a:r>
            <a:r>
              <a:rPr lang="de-DE" dirty="0" err="1" smtClean="0"/>
              <a:t>End</a:t>
            </a:r>
            <a:r>
              <a:rPr lang="de-DE" baseline="-25000" dirty="0" err="1" smtClean="0"/>
              <a:t>A</a:t>
            </a:r>
            <a:r>
              <a:rPr lang="de-DE" dirty="0" smtClean="0"/>
              <a:t>*(A)  ≠  End</a:t>
            </a:r>
            <a:r>
              <a:rPr lang="de-DE" baseline="-25000" dirty="0" smtClean="0"/>
              <a:t>A,1</a:t>
            </a:r>
            <a:r>
              <a:rPr lang="de-DE" dirty="0" smtClean="0"/>
              <a:t>*(A) </a:t>
            </a:r>
            <a:r>
              <a:rPr lang="de-DE" dirty="0"/>
              <a:t>*-</a:t>
            </a:r>
            <a:r>
              <a:rPr lang="de-DE" dirty="0" err="1"/>
              <a:t>isomorphically</a:t>
            </a:r>
            <a:r>
              <a:rPr lang="de-DE" dirty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C*-</a:t>
            </a:r>
            <a:br>
              <a:rPr lang="de-DE" dirty="0" smtClean="0"/>
            </a:br>
            <a:r>
              <a:rPr lang="de-DE" dirty="0" smtClean="0"/>
              <a:t>                                                                      </a:t>
            </a:r>
            <a:r>
              <a:rPr lang="de-DE" dirty="0" err="1" smtClean="0"/>
              <a:t>algebras</a:t>
            </a:r>
            <a:endParaRPr lang="de-DE" dirty="0" smtClean="0"/>
          </a:p>
          <a:p>
            <a:r>
              <a:rPr lang="de-DE" dirty="0" smtClean="0"/>
              <a:t>cf. [11].</a:t>
            </a:r>
          </a:p>
          <a:p>
            <a:endParaRPr lang="de-DE" dirty="0" smtClean="0"/>
          </a:p>
          <a:p>
            <a:r>
              <a:rPr lang="de-DE" dirty="0" err="1" smtClean="0"/>
              <a:t>Either</a:t>
            </a:r>
            <a:r>
              <a:rPr lang="de-DE" dirty="0" smtClean="0"/>
              <a:t> M(A)=LM(A) </a:t>
            </a:r>
            <a:r>
              <a:rPr lang="de-DE" dirty="0" err="1" smtClean="0"/>
              <a:t>and</a:t>
            </a:r>
            <a:r>
              <a:rPr lang="de-DE" dirty="0" smtClean="0"/>
              <a:t> LM(A)=QM(A), </a:t>
            </a:r>
          </a:p>
          <a:p>
            <a:r>
              <a:rPr lang="de-DE" dirty="0" err="1" smtClean="0"/>
              <a:t>or</a:t>
            </a:r>
            <a:r>
              <a:rPr lang="de-DE" dirty="0" smtClean="0"/>
              <a:t> M(A) </a:t>
            </a:r>
            <a:r>
              <a:rPr lang="de-DE" dirty="0" smtClean="0">
                <a:sym typeface="Math1" panose="05000502060100000001" pitchFamily="2" charset="2"/>
              </a:rPr>
              <a:t> LM(A)  QM(A)</a:t>
            </a:r>
            <a:r>
              <a:rPr lang="de-DE" dirty="0" smtClean="0"/>
              <a:t>,                    cf.</a:t>
            </a:r>
            <a:r>
              <a:rPr lang="de-DE" dirty="0"/>
              <a:t> [8, </a:t>
            </a:r>
            <a:r>
              <a:rPr lang="de-DE" dirty="0" err="1"/>
              <a:t>Cor</a:t>
            </a:r>
            <a:r>
              <a:rPr lang="de-DE" dirty="0"/>
              <a:t>. 4.18].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933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6147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altLang="de-DE" sz="4000" b="1" dirty="0" smtClean="0"/>
              <a:t>Multiplier </a:t>
            </a:r>
            <a:r>
              <a:rPr lang="de-DE" altLang="de-DE" sz="4000" b="1" dirty="0" err="1" smtClean="0"/>
              <a:t>modules</a:t>
            </a:r>
            <a:r>
              <a:rPr lang="de-DE" altLang="de-DE" sz="4000" b="1" dirty="0" smtClean="0"/>
              <a:t> </a:t>
            </a:r>
            <a:r>
              <a:rPr lang="de-DE" altLang="de-DE" sz="4000" b="1" dirty="0" err="1" smtClean="0"/>
              <a:t>of</a:t>
            </a:r>
            <a:r>
              <a:rPr lang="de-DE" altLang="de-DE" sz="4000" b="1" dirty="0" smtClean="0"/>
              <a:t> Hilbert C*-modules</a:t>
            </a: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201B41-929D-443A-87B4-93E02B944DE7}" type="slidenum">
              <a:rPr lang="de-DE" altLang="de-DE" sz="1000" smtClean="0"/>
              <a:pPr>
                <a:spcBef>
                  <a:spcPct val="0"/>
                </a:spcBef>
              </a:pPr>
              <a:t>18</a:t>
            </a:fld>
            <a:endParaRPr lang="de-DE" altLang="de-DE" sz="1000" smtClean="0"/>
          </a:p>
        </p:txBody>
      </p:sp>
    </p:spTree>
    <p:extLst>
      <p:ext uri="{BB962C8B-B14F-4D97-AF65-F5344CB8AC3E}">
        <p14:creationId xmlns:p14="http://schemas.microsoft.com/office/powerpoint/2010/main" val="86070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86371" y="836712"/>
                <a:ext cx="8317358" cy="5459412"/>
              </a:xfrm>
            </p:spPr>
            <p:txBody>
              <a:bodyPr/>
              <a:lstStyle/>
              <a:p>
                <a:r>
                  <a:rPr lang="de-DE" b="1" dirty="0" smtClean="0"/>
                  <a:t>Multiplier </a:t>
                </a:r>
                <a:r>
                  <a:rPr lang="de-DE" b="1" dirty="0" err="1" smtClean="0"/>
                  <a:t>modules</a:t>
                </a:r>
                <a:r>
                  <a:rPr lang="de-DE" b="1" dirty="0" smtClean="0"/>
                  <a:t> ([5,6])</a:t>
                </a:r>
              </a:p>
              <a:p>
                <a:endParaRPr lang="de-DE" sz="1000" dirty="0"/>
              </a:p>
              <a:p>
                <a:r>
                  <a:rPr lang="en-US" sz="2400" dirty="0"/>
                  <a:t>Let </a:t>
                </a:r>
                <a:r>
                  <a:rPr lang="en-US" sz="2400" dirty="0" smtClean="0"/>
                  <a:t> {X,</a:t>
                </a:r>
                <a:r>
                  <a:rPr lang="en-US" sz="2400" dirty="0"/>
                  <a:t> &lt;.,.&gt;}</a:t>
                </a:r>
                <a:r>
                  <a:rPr lang="en-US" sz="2400" dirty="0" smtClean="0"/>
                  <a:t> be </a:t>
                </a:r>
                <a:r>
                  <a:rPr lang="en-US" sz="2400" dirty="0"/>
                  <a:t>a full Hilbert C*-module over a </a:t>
                </a:r>
                <a:r>
                  <a:rPr lang="en-US" sz="2400" dirty="0" smtClean="0"/>
                  <a:t>given </a:t>
                </a:r>
                <a:br>
                  <a:rPr lang="en-US" sz="2400" dirty="0" smtClean="0"/>
                </a:br>
                <a:r>
                  <a:rPr lang="en-US" sz="2400" dirty="0" smtClean="0"/>
                  <a:t>(non-</a:t>
                </a:r>
                <a:r>
                  <a:rPr lang="en-US" sz="2400" dirty="0" err="1" smtClean="0"/>
                  <a:t>unital</a:t>
                </a:r>
                <a:r>
                  <a:rPr lang="en-US" sz="2400" dirty="0" smtClean="0"/>
                  <a:t>) </a:t>
                </a:r>
                <a:r>
                  <a:rPr lang="en-US" sz="2400" dirty="0"/>
                  <a:t>C*-algebra </a:t>
                </a:r>
                <a:r>
                  <a:rPr lang="en-US" sz="2400" dirty="0" smtClean="0"/>
                  <a:t> A . </a:t>
                </a:r>
                <a:r>
                  <a:rPr lang="en-US" sz="2400" dirty="0"/>
                  <a:t>An extension of </a:t>
                </a:r>
                <a:r>
                  <a:rPr lang="en-US" sz="2400" dirty="0" smtClean="0"/>
                  <a:t> X  is </a:t>
                </a:r>
                <a:r>
                  <a:rPr lang="en-US" sz="2400" dirty="0"/>
                  <a:t>a triple </a:t>
                </a:r>
                <a:r>
                  <a:rPr lang="en-US" sz="2400" dirty="0" smtClean="0"/>
                  <a:t> (Y,B,</a:t>
                </a:r>
                <a:r>
                  <a:rPr lang="el-GR" sz="2400" dirty="0" smtClean="0"/>
                  <a:t>Φ</a:t>
                </a:r>
                <a:r>
                  <a:rPr lang="en-US" sz="2400" dirty="0" smtClean="0"/>
                  <a:t>) such </a:t>
                </a:r>
                <a:r>
                  <a:rPr lang="de-DE" sz="2400" dirty="0" err="1" smtClean="0"/>
                  <a:t>that</a:t>
                </a:r>
                <a:endParaRPr lang="de-DE" sz="2400" dirty="0"/>
              </a:p>
              <a:p>
                <a:r>
                  <a:rPr lang="en-US" sz="2400" dirty="0"/>
                  <a:t>(</a:t>
                </a:r>
                <a:r>
                  <a:rPr lang="en-US" sz="2400" dirty="0" err="1"/>
                  <a:t>i</a:t>
                </a:r>
                <a:r>
                  <a:rPr lang="en-US" sz="2400" dirty="0"/>
                  <a:t>) B </a:t>
                </a:r>
                <a:r>
                  <a:rPr lang="en-US" sz="2400" dirty="0" smtClean="0"/>
                  <a:t> is </a:t>
                </a:r>
                <a:r>
                  <a:rPr lang="en-US" sz="2400" dirty="0"/>
                  <a:t>a C*-algebra </a:t>
                </a:r>
                <a:r>
                  <a:rPr lang="en-US" sz="2400" dirty="0" smtClean="0"/>
                  <a:t>containing  </a:t>
                </a:r>
                <a:r>
                  <a:rPr lang="en-US" sz="2400" dirty="0"/>
                  <a:t>A </a:t>
                </a:r>
                <a:r>
                  <a:rPr lang="en-US" sz="2400" dirty="0" smtClean="0"/>
                  <a:t> as </a:t>
                </a:r>
                <a:r>
                  <a:rPr lang="en-US" sz="2400" dirty="0"/>
                  <a:t>a two-sided norm-closed ideal.</a:t>
                </a:r>
              </a:p>
              <a:p>
                <a:r>
                  <a:rPr lang="en-US" sz="2400" dirty="0"/>
                  <a:t>(ii) Y </a:t>
                </a:r>
                <a:r>
                  <a:rPr lang="en-US" sz="2400" dirty="0" smtClean="0"/>
                  <a:t> is </a:t>
                </a:r>
                <a:r>
                  <a:rPr lang="en-US" sz="2400" dirty="0"/>
                  <a:t>a Hilbert B-module.</a:t>
                </a:r>
              </a:p>
              <a:p>
                <a:r>
                  <a:rPr lang="en-US" sz="2400" dirty="0"/>
                  <a:t>(iii) </a:t>
                </a:r>
                <a:r>
                  <a:rPr lang="el-GR" sz="2400" dirty="0"/>
                  <a:t>Φ </a:t>
                </a:r>
                <a:r>
                  <a:rPr lang="en-US" sz="2400" dirty="0" smtClean="0"/>
                  <a:t>: </a:t>
                </a:r>
                <a:r>
                  <a:rPr lang="en-US" sz="2400" dirty="0"/>
                  <a:t>X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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Y </a:t>
                </a:r>
                <a:r>
                  <a:rPr lang="en-US" sz="2400" dirty="0" smtClean="0"/>
                  <a:t>  is </a:t>
                </a:r>
                <a:r>
                  <a:rPr lang="en-US" sz="2400" dirty="0"/>
                  <a:t>a bounded module map satisfying 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&lt;</a:t>
                </a:r>
                <a:r>
                  <a:rPr lang="el-GR" sz="2400" dirty="0" smtClean="0"/>
                  <a:t>Φ</a:t>
                </a:r>
                <a:r>
                  <a:rPr lang="en-US" sz="2400" dirty="0" smtClean="0"/>
                  <a:t>(x), </a:t>
                </a:r>
                <a:r>
                  <a:rPr lang="el-GR" sz="2400" dirty="0" smtClean="0"/>
                  <a:t>Φ</a:t>
                </a:r>
                <a:r>
                  <a:rPr lang="en-US" sz="2400" dirty="0" smtClean="0"/>
                  <a:t>(y)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400" baseline="-25000" dirty="0"/>
                  <a:t>Y</a:t>
                </a:r>
                <a:r>
                  <a:rPr lang="en-US" sz="2400" dirty="0"/>
                  <a:t>= </a:t>
                </a:r>
                <a:r>
                  <a:rPr lang="en-US" sz="2400" dirty="0" smtClean="0"/>
                  <a:t>&lt;</a:t>
                </a:r>
                <a:r>
                  <a:rPr lang="en-US" sz="2400" dirty="0" err="1" smtClean="0"/>
                  <a:t>x,y</a:t>
                </a:r>
                <a:r>
                  <a:rPr lang="en-US" sz="2400" dirty="0" smtClean="0"/>
                  <a:t>&gt;</a:t>
                </a:r>
                <a:r>
                  <a:rPr lang="en-US" sz="2400" baseline="-25000" dirty="0" smtClean="0"/>
                  <a:t>X</a:t>
                </a:r>
                <a:r>
                  <a:rPr lang="en-US" sz="2400" dirty="0" smtClean="0"/>
                  <a:t>  for </a:t>
                </a:r>
                <a:r>
                  <a:rPr lang="de-DE" sz="2400" dirty="0" err="1" smtClean="0"/>
                  <a:t>any</a:t>
                </a:r>
                <a:r>
                  <a:rPr lang="de-DE" sz="2400" dirty="0" smtClean="0"/>
                  <a:t>   </a:t>
                </a:r>
                <a:r>
                  <a:rPr lang="de-DE" sz="2400" dirty="0" err="1" smtClean="0"/>
                  <a:t>x,y</a:t>
                </a:r>
                <a:r>
                  <a:rPr lang="de-DE" sz="2400" dirty="0" smtClean="0"/>
                  <a:t> in </a:t>
                </a:r>
                <a:r>
                  <a:rPr lang="de-DE" sz="2400" dirty="0"/>
                  <a:t>X.</a:t>
                </a:r>
              </a:p>
              <a:p>
                <a:r>
                  <a:rPr lang="de-DE" sz="2400" dirty="0"/>
                  <a:t>(iv) </a:t>
                </a:r>
                <a:r>
                  <a:rPr lang="de-DE" sz="2400" dirty="0" smtClean="0"/>
                  <a:t>Im(</a:t>
                </a:r>
                <a:r>
                  <a:rPr lang="el-GR" sz="2400" dirty="0" smtClean="0"/>
                  <a:t>Φ</a:t>
                </a:r>
                <a:r>
                  <a:rPr lang="de-DE" sz="2400" dirty="0" smtClean="0"/>
                  <a:t>) </a:t>
                </a:r>
                <a:r>
                  <a:rPr lang="de-DE" sz="2400" dirty="0"/>
                  <a:t>= </a:t>
                </a:r>
                <a:r>
                  <a:rPr lang="de-DE" sz="2400" dirty="0" smtClean="0"/>
                  <a:t>Y</a:t>
                </a:r>
                <a:r>
                  <a:rPr lang="de-DE" sz="2400" b="1" baseline="30000" dirty="0" smtClean="0"/>
                  <a:t>.</a:t>
                </a:r>
                <a:r>
                  <a:rPr lang="de-DE" sz="2400" dirty="0" smtClean="0"/>
                  <a:t>A </a:t>
                </a:r>
                <a:r>
                  <a:rPr lang="de-DE" sz="2400" dirty="0"/>
                  <a:t>= {</a:t>
                </a:r>
                <a:r>
                  <a:rPr lang="de-DE" sz="2400" dirty="0" err="1" smtClean="0"/>
                  <a:t>za</a:t>
                </a:r>
                <a:r>
                  <a:rPr lang="de-DE" sz="2400" dirty="0" smtClean="0"/>
                  <a:t> </a:t>
                </a:r>
                <a:r>
                  <a:rPr lang="de-DE" sz="2400" dirty="0"/>
                  <a:t>: z </a:t>
                </a:r>
                <a:r>
                  <a:rPr lang="de-DE" sz="2400" dirty="0" smtClean="0"/>
                  <a:t>in Y, </a:t>
                </a:r>
                <a:r>
                  <a:rPr lang="de-DE" sz="2400" dirty="0"/>
                  <a:t>a </a:t>
                </a:r>
                <a:r>
                  <a:rPr lang="de-DE" sz="2400" dirty="0" smtClean="0"/>
                  <a:t>in A} </a:t>
                </a:r>
                <a:r>
                  <a:rPr lang="de-DE" sz="2400" dirty="0"/>
                  <a:t>= {</a:t>
                </a:r>
                <a:r>
                  <a:rPr lang="de-DE" sz="2400" dirty="0" smtClean="0"/>
                  <a:t>x in </a:t>
                </a:r>
                <a:r>
                  <a:rPr lang="de-DE" sz="2400" dirty="0"/>
                  <a:t>Y </a:t>
                </a:r>
                <a:r>
                  <a:rPr lang="de-DE" sz="2400" dirty="0"/>
                  <a:t>: </a:t>
                </a:r>
                <a:r>
                  <a:rPr lang="en-US" sz="2400" dirty="0"/>
                  <a:t>&lt;</a:t>
                </a:r>
                <a:r>
                  <a:rPr lang="de-DE" sz="2400" dirty="0" err="1" smtClean="0"/>
                  <a:t>x,x</a:t>
                </a:r>
                <a:r>
                  <a:rPr lang="en-US" sz="2400" dirty="0"/>
                  <a:t>&gt;</a:t>
                </a:r>
                <a:r>
                  <a:rPr lang="de-DE" sz="2400" dirty="0" smtClean="0"/>
                  <a:t> in A}</a:t>
                </a:r>
              </a:p>
              <a:p>
                <a:endParaRPr lang="de-DE" sz="1600" dirty="0"/>
              </a:p>
              <a:p>
                <a:r>
                  <a:rPr lang="en-US" sz="2400" dirty="0" smtClean="0"/>
                  <a:t>The triple  </a:t>
                </a:r>
                <a:r>
                  <a:rPr lang="en-US" sz="2400" dirty="0"/>
                  <a:t>(Y,B,</a:t>
                </a:r>
                <a:r>
                  <a:rPr lang="el-GR" sz="2400" dirty="0"/>
                  <a:t>Φ</a:t>
                </a:r>
                <a:r>
                  <a:rPr lang="en-US" sz="2400" dirty="0"/>
                  <a:t>) </a:t>
                </a:r>
                <a:r>
                  <a:rPr lang="en-US" sz="2400" dirty="0" smtClean="0"/>
                  <a:t> is </a:t>
                </a:r>
                <a:r>
                  <a:rPr lang="en-US" sz="2400" dirty="0"/>
                  <a:t>an </a:t>
                </a:r>
                <a:r>
                  <a:rPr lang="en-US" sz="2400" dirty="0" smtClean="0"/>
                  <a:t>essential </a:t>
                </a:r>
                <a:r>
                  <a:rPr lang="en-US" sz="2400" dirty="0"/>
                  <a:t>extension of </a:t>
                </a:r>
                <a:r>
                  <a:rPr lang="en-US" sz="2400" dirty="0" smtClean="0"/>
                  <a:t> X, </a:t>
                </a:r>
                <a:r>
                  <a:rPr lang="en-US" sz="2400" dirty="0"/>
                  <a:t>if </a:t>
                </a:r>
                <a:r>
                  <a:rPr lang="en-US" sz="2400" dirty="0" smtClean="0"/>
                  <a:t> A  is </a:t>
                </a:r>
                <a:r>
                  <a:rPr lang="en-US" sz="2400" dirty="0"/>
                  <a:t>an essential ideal of </a:t>
                </a:r>
                <a:r>
                  <a:rPr lang="en-US" sz="2400" dirty="0" smtClean="0"/>
                  <a:t> B.  Then  M(X)  is the maximal one.</a:t>
                </a:r>
                <a:endParaRPr lang="de-DE" sz="2400" dirty="0" smtClean="0"/>
              </a:p>
              <a:p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6371" y="836712"/>
                <a:ext cx="8317358" cy="5459412"/>
              </a:xfrm>
              <a:blipFill>
                <a:blip r:embed="rId2"/>
                <a:stretch>
                  <a:fillRect l="-2346" t="-1674" r="-1686" b="-8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946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7957318" cy="5148262"/>
          </a:xfrm>
        </p:spPr>
        <p:txBody>
          <a:bodyPr/>
          <a:lstStyle/>
          <a:p>
            <a:r>
              <a:rPr lang="en-US" dirty="0" smtClean="0"/>
              <a:t>There are at least </a:t>
            </a:r>
            <a:r>
              <a:rPr lang="en-US" b="1" i="1" dirty="0" smtClean="0"/>
              <a:t>two approaches </a:t>
            </a:r>
            <a:r>
              <a:rPr lang="en-US" dirty="0" smtClean="0"/>
              <a:t>to a theory of multiplier modules of Hilbert C*-modules.</a:t>
            </a:r>
          </a:p>
          <a:p>
            <a:endParaRPr lang="en-US" dirty="0" smtClean="0"/>
          </a:p>
          <a:p>
            <a:r>
              <a:rPr lang="en-US" dirty="0" smtClean="0"/>
              <a:t>I would like to stay with the approach by Damir </a:t>
            </a:r>
            <a:r>
              <a:rPr lang="en-US" dirty="0" err="1" smtClean="0"/>
              <a:t>Bakić</a:t>
            </a:r>
            <a:r>
              <a:rPr lang="en-US" dirty="0" smtClean="0"/>
              <a:t> and Boris </a:t>
            </a:r>
            <a:r>
              <a:rPr lang="en-US" dirty="0" err="1" smtClean="0"/>
              <a:t>Guljaš</a:t>
            </a:r>
            <a:r>
              <a:rPr lang="en-US" dirty="0" smtClean="0"/>
              <a:t> (2003) in [5,6] which focusses on </a:t>
            </a:r>
            <a:br>
              <a:rPr lang="en-US" dirty="0" smtClean="0"/>
            </a:br>
            <a:r>
              <a:rPr lang="en-US" dirty="0" smtClean="0"/>
              <a:t>a given C*-algebra  A  and on a given full Hilbert </a:t>
            </a:r>
            <a:br>
              <a:rPr lang="en-US" dirty="0" smtClean="0"/>
            </a:br>
            <a:r>
              <a:rPr lang="en-US" dirty="0" smtClean="0"/>
              <a:t>A-module  {X, &lt;.,.&gt;}   where the A-valued inner product  &lt;.,.&gt;  on  X  is considered within its class of unitary equivalence.</a:t>
            </a:r>
          </a:p>
          <a:p>
            <a:r>
              <a:rPr lang="en-US" dirty="0" smtClean="0"/>
              <a:t>This allows to rely on the notions of "compact" and </a:t>
            </a:r>
            <a:r>
              <a:rPr lang="en-US" dirty="0" err="1" smtClean="0"/>
              <a:t>adjointable</a:t>
            </a:r>
            <a:r>
              <a:rPr lang="en-US" dirty="0" smtClean="0"/>
              <a:t> operators without reference to possibly existing not unitary equivalent inner products on  X  inducing equivalent norms.  K</a:t>
            </a:r>
            <a:r>
              <a:rPr lang="en-US" baseline="-25000" dirty="0" smtClean="0"/>
              <a:t>A</a:t>
            </a:r>
            <a:r>
              <a:rPr lang="en-US" dirty="0" smtClean="0"/>
              <a:t>(X)  becomes unique.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1318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317358" cy="5148262"/>
          </a:xfrm>
        </p:spPr>
        <p:txBody>
          <a:bodyPr/>
          <a:lstStyle/>
          <a:p>
            <a:r>
              <a:rPr lang="de-DE" b="1" dirty="0" smtClean="0"/>
              <a:t>Multiplier </a:t>
            </a:r>
            <a:r>
              <a:rPr lang="de-DE" b="1" dirty="0" err="1" smtClean="0"/>
              <a:t>modules</a:t>
            </a:r>
            <a:r>
              <a:rPr lang="de-DE" b="1" dirty="0" smtClean="0"/>
              <a:t> ([5,6])</a:t>
            </a:r>
          </a:p>
          <a:p>
            <a:endParaRPr lang="de-DE" dirty="0"/>
          </a:p>
          <a:p>
            <a:r>
              <a:rPr lang="en-US" dirty="0"/>
              <a:t>Let </a:t>
            </a:r>
            <a:r>
              <a:rPr lang="en-US" dirty="0" smtClean="0"/>
              <a:t> {X,&lt;.,.&gt;}  </a:t>
            </a:r>
            <a:r>
              <a:rPr lang="en-US" dirty="0"/>
              <a:t>be a (not necessarily full) Hilbert C*-module over a </a:t>
            </a:r>
            <a:r>
              <a:rPr lang="en-US" dirty="0" smtClean="0"/>
              <a:t>given (non-</a:t>
            </a:r>
            <a:r>
              <a:rPr lang="en-US" dirty="0" err="1" smtClean="0"/>
              <a:t>unital</a:t>
            </a:r>
            <a:r>
              <a:rPr lang="en-US" dirty="0" smtClean="0"/>
              <a:t>) </a:t>
            </a:r>
            <a:r>
              <a:rPr lang="en-US" dirty="0"/>
              <a:t>C*-algebra </a:t>
            </a:r>
            <a:r>
              <a:rPr lang="en-US" dirty="0" smtClean="0"/>
              <a:t> A</a:t>
            </a:r>
            <a:r>
              <a:rPr lang="en-US" dirty="0"/>
              <a:t>. Denote by M(X</a:t>
            </a:r>
            <a:r>
              <a:rPr lang="en-US" dirty="0" smtClean="0"/>
              <a:t>)  </a:t>
            </a:r>
            <a:r>
              <a:rPr lang="en-US" dirty="0"/>
              <a:t>the set of all </a:t>
            </a:r>
            <a:r>
              <a:rPr lang="en-US" dirty="0" err="1" smtClean="0"/>
              <a:t>adjointable</a:t>
            </a:r>
            <a:r>
              <a:rPr lang="en-US" dirty="0"/>
              <a:t> </a:t>
            </a:r>
            <a:r>
              <a:rPr lang="en-US" dirty="0" smtClean="0"/>
              <a:t>maps </a:t>
            </a:r>
            <a:r>
              <a:rPr lang="en-US" dirty="0"/>
              <a:t>from A to X, i.e. M(X) </a:t>
            </a:r>
            <a:r>
              <a:rPr lang="en-US" dirty="0" smtClean="0"/>
              <a:t>:= </a:t>
            </a:r>
            <a:r>
              <a:rPr lang="en-US" dirty="0" err="1" smtClean="0"/>
              <a:t>End</a:t>
            </a:r>
            <a:r>
              <a:rPr lang="en-US" baseline="-25000" dirty="0" err="1" smtClean="0"/>
              <a:t>A</a:t>
            </a:r>
            <a:r>
              <a:rPr lang="en-US" dirty="0" smtClean="0"/>
              <a:t>*(A,X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Obviously</a:t>
            </a:r>
            <a:r>
              <a:rPr lang="en-US" dirty="0"/>
              <a:t>, </a:t>
            </a:r>
            <a:r>
              <a:rPr lang="en-US" dirty="0" smtClean="0"/>
              <a:t> M(X</a:t>
            </a:r>
            <a:r>
              <a:rPr lang="en-US" dirty="0"/>
              <a:t>) </a:t>
            </a:r>
            <a:r>
              <a:rPr lang="en-US" dirty="0" smtClean="0"/>
              <a:t> is </a:t>
            </a:r>
            <a:r>
              <a:rPr lang="en-US" dirty="0"/>
              <a:t>a Hilbert M(A</a:t>
            </a:r>
            <a:r>
              <a:rPr lang="en-US" dirty="0" smtClean="0"/>
              <a:t>)-module </a:t>
            </a:r>
            <a:r>
              <a:rPr lang="en-US" dirty="0"/>
              <a:t>with the M(A)-valued inner product </a:t>
            </a:r>
            <a:r>
              <a:rPr lang="en-US" dirty="0" smtClean="0"/>
              <a:t> &lt;z</a:t>
            </a:r>
            <a:r>
              <a:rPr lang="en-US" baseline="-25000" dirty="0" smtClean="0"/>
              <a:t>1</a:t>
            </a:r>
            <a:r>
              <a:rPr lang="en-US" dirty="0" smtClean="0"/>
              <a:t>,z</a:t>
            </a:r>
            <a:r>
              <a:rPr lang="en-US" baseline="-25000" dirty="0" smtClean="0"/>
              <a:t>2</a:t>
            </a:r>
            <a:r>
              <a:rPr lang="en-US" dirty="0" smtClean="0"/>
              <a:t>&gt; </a:t>
            </a:r>
            <a:r>
              <a:rPr lang="en-US" dirty="0"/>
              <a:t>= </a:t>
            </a:r>
            <a:r>
              <a:rPr lang="en-US" dirty="0" smtClean="0"/>
              <a:t>z</a:t>
            </a:r>
            <a:r>
              <a:rPr lang="pl-PL" baseline="-25000" dirty="0" smtClean="0"/>
              <a:t>1</a:t>
            </a:r>
            <a:r>
              <a:rPr lang="de-DE" dirty="0" smtClean="0"/>
              <a:t>*</a:t>
            </a:r>
            <a:r>
              <a:rPr lang="pl-PL" dirty="0" smtClean="0"/>
              <a:t>z</a:t>
            </a:r>
            <a:r>
              <a:rPr lang="pl-PL" baseline="-25000" dirty="0" smtClean="0"/>
              <a:t>2</a:t>
            </a:r>
            <a:r>
              <a:rPr lang="de-DE" dirty="0" smtClean="0"/>
              <a:t> </a:t>
            </a:r>
            <a:r>
              <a:rPr lang="pl-PL" dirty="0" smtClean="0"/>
              <a:t> </a:t>
            </a:r>
            <a:r>
              <a:rPr lang="pl-PL" dirty="0"/>
              <a:t>for </a:t>
            </a:r>
            <a:r>
              <a:rPr lang="de-DE" dirty="0" smtClean="0"/>
              <a:t> </a:t>
            </a:r>
            <a:r>
              <a:rPr lang="pl-PL" dirty="0" smtClean="0"/>
              <a:t>z</a:t>
            </a:r>
            <a:r>
              <a:rPr lang="pl-PL" baseline="-25000" dirty="0" smtClean="0"/>
              <a:t>1</a:t>
            </a:r>
            <a:r>
              <a:rPr lang="de-DE" dirty="0" smtClean="0"/>
              <a:t>,</a:t>
            </a:r>
            <a:r>
              <a:rPr lang="pl-PL" dirty="0" smtClean="0"/>
              <a:t>z</a:t>
            </a:r>
            <a:r>
              <a:rPr lang="pl-PL" baseline="-25000" dirty="0" smtClean="0"/>
              <a:t>2</a:t>
            </a:r>
            <a:r>
              <a:rPr lang="pl-PL" dirty="0" smtClean="0"/>
              <a:t> </a:t>
            </a:r>
            <a:r>
              <a:rPr lang="de-DE" dirty="0" smtClean="0"/>
              <a:t>in</a:t>
            </a:r>
            <a:r>
              <a:rPr lang="pl-PL" dirty="0" smtClean="0"/>
              <a:t> </a:t>
            </a:r>
            <a:r>
              <a:rPr lang="pl-PL" dirty="0"/>
              <a:t>M(X). </a:t>
            </a:r>
            <a:r>
              <a:rPr lang="pl-PL" dirty="0" smtClean="0"/>
              <a:t>The</a:t>
            </a:r>
            <a:r>
              <a:rPr lang="de-DE" dirty="0" smtClean="0"/>
              <a:t> </a:t>
            </a:r>
            <a:r>
              <a:rPr lang="en-US" dirty="0" smtClean="0"/>
              <a:t>resulting </a:t>
            </a:r>
            <a:r>
              <a:rPr lang="en-US" dirty="0"/>
              <a:t>Hilbert M(A)-module norm coincides with the operator norm </a:t>
            </a:r>
            <a:r>
              <a:rPr lang="en-US" dirty="0" smtClean="0"/>
              <a:t>on  </a:t>
            </a:r>
            <a:r>
              <a:rPr lang="en-US" dirty="0"/>
              <a:t>M(X</a:t>
            </a:r>
            <a:r>
              <a:rPr lang="en-US" dirty="0" smtClean="0"/>
              <a:t>).</a:t>
            </a:r>
          </a:p>
          <a:p>
            <a:endParaRPr lang="en-US" sz="1000" dirty="0"/>
          </a:p>
          <a:p>
            <a:r>
              <a:rPr lang="en-US" dirty="0"/>
              <a:t>We call </a:t>
            </a:r>
            <a:r>
              <a:rPr lang="en-US" dirty="0" smtClean="0"/>
              <a:t> M(X</a:t>
            </a:r>
            <a:r>
              <a:rPr lang="en-US" dirty="0"/>
              <a:t>) </a:t>
            </a:r>
            <a:r>
              <a:rPr lang="en-US" dirty="0" smtClean="0"/>
              <a:t> the </a:t>
            </a:r>
            <a:r>
              <a:rPr lang="en-US" b="1" dirty="0"/>
              <a:t>multiplier module </a:t>
            </a:r>
            <a:r>
              <a:rPr lang="en-US" dirty="0"/>
              <a:t>of </a:t>
            </a:r>
            <a:r>
              <a:rPr lang="en-US" dirty="0" smtClean="0"/>
              <a:t> X. It is a maximal extension of  X, in case  X  is full.     X = K</a:t>
            </a:r>
            <a:r>
              <a:rPr lang="en-US" baseline="-25000" dirty="0" smtClean="0"/>
              <a:t>A</a:t>
            </a:r>
            <a:r>
              <a:rPr lang="en-US" dirty="0" smtClean="0"/>
              <a:t>(A,X).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0826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317358" cy="5148262"/>
          </a:xfrm>
        </p:spPr>
        <p:txBody>
          <a:bodyPr/>
          <a:lstStyle/>
          <a:p>
            <a:r>
              <a:rPr lang="de-DE" b="1" dirty="0" smtClean="0"/>
              <a:t>Multiplier </a:t>
            </a:r>
            <a:r>
              <a:rPr lang="de-DE" b="1" dirty="0" err="1" smtClean="0"/>
              <a:t>modules</a:t>
            </a:r>
            <a:r>
              <a:rPr lang="de-DE" b="1" dirty="0" smtClean="0"/>
              <a:t>    </a:t>
            </a:r>
            <a:r>
              <a:rPr lang="de-DE" dirty="0" smtClean="0"/>
              <a:t>[EchRae,Schw,D1,D2,BKMS,Del]</a:t>
            </a:r>
          </a:p>
          <a:p>
            <a:endParaRPr lang="de-DE" dirty="0"/>
          </a:p>
          <a:p>
            <a:r>
              <a:rPr lang="de-DE" dirty="0" err="1" smtClean="0"/>
              <a:t>Let</a:t>
            </a:r>
            <a:r>
              <a:rPr lang="de-DE" dirty="0" smtClean="0"/>
              <a:t>  A,B 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strongly</a:t>
            </a:r>
            <a:r>
              <a:rPr lang="de-DE" dirty="0" smtClean="0"/>
              <a:t> </a:t>
            </a:r>
            <a:r>
              <a:rPr lang="de-DE" dirty="0" err="1" smtClean="0"/>
              <a:t>Morita</a:t>
            </a:r>
            <a:r>
              <a:rPr lang="de-DE" dirty="0" smtClean="0"/>
              <a:t> </a:t>
            </a:r>
            <a:r>
              <a:rPr lang="de-DE" dirty="0" err="1" smtClean="0"/>
              <a:t>equivalent</a:t>
            </a:r>
            <a:r>
              <a:rPr lang="de-DE" dirty="0" smtClean="0"/>
              <a:t> C*-</a:t>
            </a:r>
            <a:r>
              <a:rPr lang="de-DE" dirty="0" err="1" smtClean="0"/>
              <a:t>algebras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 X  </a:t>
            </a:r>
            <a:r>
              <a:rPr lang="de-DE" dirty="0" err="1" smtClean="0"/>
              <a:t>be</a:t>
            </a:r>
            <a:r>
              <a:rPr lang="de-DE" dirty="0" smtClean="0"/>
              <a:t> an </a:t>
            </a:r>
            <a:r>
              <a:rPr lang="de-DE" dirty="0" err="1" smtClean="0"/>
              <a:t>appropriate</a:t>
            </a:r>
            <a:r>
              <a:rPr lang="de-DE" dirty="0" smtClean="0"/>
              <a:t> </a:t>
            </a:r>
            <a:r>
              <a:rPr lang="de-DE" dirty="0" err="1" smtClean="0"/>
              <a:t>imprimitivity</a:t>
            </a:r>
            <a:r>
              <a:rPr lang="de-DE" dirty="0" smtClean="0"/>
              <a:t> A-B </a:t>
            </a:r>
            <a:r>
              <a:rPr lang="de-DE" dirty="0" err="1" smtClean="0"/>
              <a:t>bimodule</a:t>
            </a:r>
            <a:r>
              <a:rPr lang="de-DE" dirty="0" smtClean="0"/>
              <a:t>.</a:t>
            </a:r>
          </a:p>
          <a:p>
            <a:endParaRPr lang="de-DE" sz="1000" dirty="0" smtClean="0"/>
          </a:p>
          <a:p>
            <a:r>
              <a:rPr lang="de-DE" dirty="0" smtClean="0"/>
              <a:t>A pair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maps</a:t>
            </a:r>
            <a:r>
              <a:rPr lang="de-DE" dirty="0" smtClean="0"/>
              <a:t>  (R,L) in </a:t>
            </a:r>
            <a:r>
              <a:rPr lang="de-DE" dirty="0" err="1" smtClean="0"/>
              <a:t>End</a:t>
            </a:r>
            <a:r>
              <a:rPr lang="de-DE" baseline="-25000" dirty="0" err="1" smtClean="0"/>
              <a:t>A</a:t>
            </a:r>
            <a:r>
              <a:rPr lang="de-DE" dirty="0" smtClean="0"/>
              <a:t>(A,X)</a:t>
            </a:r>
            <a:r>
              <a:rPr lang="de-DE" dirty="0" smtClean="0">
                <a:sym typeface="Math1" panose="05000502060100000001" pitchFamily="2" charset="2"/>
              </a:rPr>
              <a:t></a:t>
            </a:r>
            <a:r>
              <a:rPr lang="de-DE" dirty="0" err="1" smtClean="0"/>
              <a:t>End</a:t>
            </a:r>
            <a:r>
              <a:rPr lang="de-DE" baseline="-25000" dirty="0" err="1" smtClean="0"/>
              <a:t>B</a:t>
            </a:r>
            <a:r>
              <a:rPr lang="de-DE" dirty="0" smtClean="0"/>
              <a:t>(B,X) such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</a:p>
          <a:p>
            <a:r>
              <a:rPr lang="de-DE" dirty="0" smtClean="0"/>
              <a:t>                   </a:t>
            </a:r>
            <a:r>
              <a:rPr lang="de-DE" dirty="0" err="1" smtClean="0"/>
              <a:t>aL</a:t>
            </a:r>
            <a:r>
              <a:rPr lang="de-DE" dirty="0" smtClean="0"/>
              <a:t>(b)= R(a)b,  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 a in A, b in B,</a:t>
            </a:r>
          </a:p>
          <a:p>
            <a:r>
              <a:rPr lang="de-DE" dirty="0" err="1"/>
              <a:t>i</a:t>
            </a:r>
            <a:r>
              <a:rPr lang="de-DE" dirty="0" err="1" smtClean="0"/>
              <a:t>s</a:t>
            </a:r>
            <a:r>
              <a:rPr lang="de-DE" dirty="0" smtClean="0"/>
              <a:t> </a:t>
            </a:r>
            <a:r>
              <a:rPr lang="de-DE" dirty="0" err="1" smtClean="0"/>
              <a:t>called</a:t>
            </a:r>
            <a:r>
              <a:rPr lang="de-DE" dirty="0" smtClean="0"/>
              <a:t> a </a:t>
            </a:r>
            <a:r>
              <a:rPr lang="de-DE" dirty="0" err="1" smtClean="0"/>
              <a:t>multiplier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 X. The </a:t>
            </a:r>
            <a:r>
              <a:rPr lang="de-DE" dirty="0" err="1" smtClean="0"/>
              <a:t>multiplier</a:t>
            </a:r>
            <a:r>
              <a:rPr lang="de-DE" dirty="0" smtClean="0"/>
              <a:t> </a:t>
            </a:r>
            <a:r>
              <a:rPr lang="de-DE" dirty="0" err="1" smtClean="0"/>
              <a:t>module</a:t>
            </a:r>
            <a:r>
              <a:rPr lang="de-DE" dirty="0" smtClean="0"/>
              <a:t>  M(X)  </a:t>
            </a:r>
            <a:r>
              <a:rPr lang="de-DE" dirty="0" err="1" smtClean="0"/>
              <a:t>of</a:t>
            </a:r>
            <a:r>
              <a:rPr lang="de-DE" dirty="0" smtClean="0"/>
              <a:t>  X 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all </a:t>
            </a:r>
            <a:r>
              <a:rPr lang="de-DE" dirty="0" err="1" smtClean="0"/>
              <a:t>multipliers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 X, a  M(A)-M(B) Hilbert </a:t>
            </a:r>
            <a:r>
              <a:rPr lang="de-DE" dirty="0" err="1" smtClean="0"/>
              <a:t>bimodule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 smtClean="0"/>
              <a:t>K</a:t>
            </a:r>
            <a:r>
              <a:rPr lang="de-DE" baseline="-25000" dirty="0" smtClean="0"/>
              <a:t>A</a:t>
            </a:r>
            <a:r>
              <a:rPr lang="de-DE" dirty="0" smtClean="0"/>
              <a:t>(A,X) = K</a:t>
            </a:r>
            <a:r>
              <a:rPr lang="de-DE" baseline="-25000" dirty="0" smtClean="0"/>
              <a:t>B</a:t>
            </a:r>
            <a:r>
              <a:rPr lang="de-DE" dirty="0" smtClean="0"/>
              <a:t>(B,X) = X </a:t>
            </a:r>
            <a:r>
              <a:rPr lang="de-DE" dirty="0" smtClean="0">
                <a:sym typeface="Math1" panose="05000502060100000001" pitchFamily="2" charset="2"/>
              </a:rPr>
              <a:t> </a:t>
            </a:r>
            <a:r>
              <a:rPr lang="de-DE" dirty="0" smtClean="0"/>
              <a:t>M(X) = </a:t>
            </a:r>
            <a:r>
              <a:rPr lang="de-DE" dirty="0" err="1" smtClean="0"/>
              <a:t>End</a:t>
            </a:r>
            <a:r>
              <a:rPr lang="de-DE" baseline="-25000" dirty="0" err="1" smtClean="0"/>
              <a:t>A</a:t>
            </a:r>
            <a:r>
              <a:rPr lang="de-DE" dirty="0" smtClean="0"/>
              <a:t>*(A,X) = </a:t>
            </a:r>
            <a:r>
              <a:rPr lang="de-DE" dirty="0" err="1" smtClean="0"/>
              <a:t>End</a:t>
            </a:r>
            <a:r>
              <a:rPr lang="de-DE" baseline="-25000" dirty="0" err="1" smtClean="0"/>
              <a:t>B</a:t>
            </a:r>
            <a:r>
              <a:rPr lang="de-DE" dirty="0" smtClean="0"/>
              <a:t>*(B,X)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2240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317358" cy="5148262"/>
          </a:xfrm>
        </p:spPr>
        <p:txBody>
          <a:bodyPr/>
          <a:lstStyle/>
          <a:p>
            <a:r>
              <a:rPr lang="de-DE" b="1" dirty="0" smtClean="0"/>
              <a:t>Theorem:</a:t>
            </a:r>
            <a:r>
              <a:rPr lang="de-DE" dirty="0" smtClean="0"/>
              <a:t> [</a:t>
            </a:r>
            <a:r>
              <a:rPr lang="de-DE" dirty="0" err="1" smtClean="0"/>
              <a:t>EchRae</a:t>
            </a:r>
            <a:r>
              <a:rPr lang="de-DE" dirty="0" smtClean="0"/>
              <a:t>, </a:t>
            </a:r>
            <a:r>
              <a:rPr lang="de-DE" dirty="0" err="1" smtClean="0"/>
              <a:t>Prop</a:t>
            </a:r>
            <a:r>
              <a:rPr lang="de-DE" dirty="0" smtClean="0"/>
              <a:t>. A.1]</a:t>
            </a:r>
          </a:p>
          <a:p>
            <a:endParaRPr lang="de-DE" sz="1600" dirty="0"/>
          </a:p>
          <a:p>
            <a:r>
              <a:rPr lang="de-DE" dirty="0" err="1" smtClean="0"/>
              <a:t>Let</a:t>
            </a:r>
            <a:r>
              <a:rPr lang="de-DE" dirty="0" smtClean="0"/>
              <a:t>  A  </a:t>
            </a:r>
            <a:r>
              <a:rPr lang="de-DE" dirty="0" err="1" smtClean="0"/>
              <a:t>be</a:t>
            </a:r>
            <a:r>
              <a:rPr lang="de-DE" dirty="0" smtClean="0"/>
              <a:t> a C*-algebra </a:t>
            </a:r>
            <a:r>
              <a:rPr lang="de-DE" dirty="0" err="1" smtClean="0"/>
              <a:t>and</a:t>
            </a:r>
            <a:r>
              <a:rPr lang="de-DE" dirty="0" smtClean="0"/>
              <a:t>  X  </a:t>
            </a:r>
            <a:r>
              <a:rPr lang="de-DE" dirty="0" err="1" smtClean="0"/>
              <a:t>be</a:t>
            </a:r>
            <a:r>
              <a:rPr lang="de-DE" dirty="0" smtClean="0"/>
              <a:t> a </a:t>
            </a:r>
            <a:r>
              <a:rPr lang="de-DE" dirty="0" err="1" smtClean="0"/>
              <a:t>full</a:t>
            </a:r>
            <a:r>
              <a:rPr lang="de-DE" dirty="0" smtClean="0"/>
              <a:t> Hilbert A-module.</a:t>
            </a:r>
          </a:p>
          <a:p>
            <a:endParaRPr lang="de-DE" dirty="0"/>
          </a:p>
          <a:p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multiplier</a:t>
            </a:r>
            <a:r>
              <a:rPr lang="de-DE" dirty="0" smtClean="0"/>
              <a:t> </a:t>
            </a:r>
            <a:r>
              <a:rPr lang="de-DE" dirty="0" err="1" smtClean="0"/>
              <a:t>module</a:t>
            </a:r>
            <a:r>
              <a:rPr lang="de-DE" dirty="0" smtClean="0"/>
              <a:t>  M(X) 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isometrically</a:t>
            </a:r>
            <a:r>
              <a:rPr lang="de-DE" dirty="0" smtClean="0"/>
              <a:t> </a:t>
            </a:r>
            <a:r>
              <a:rPr lang="de-DE" dirty="0" err="1" smtClean="0"/>
              <a:t>isomorphically</a:t>
            </a:r>
            <a:r>
              <a:rPr lang="de-DE" dirty="0" smtClean="0"/>
              <a:t> </a:t>
            </a:r>
            <a:r>
              <a:rPr lang="de-DE" dirty="0" err="1" smtClean="0"/>
              <a:t>identified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upper</a:t>
            </a:r>
            <a:r>
              <a:rPr lang="de-DE" dirty="0" smtClean="0"/>
              <a:t> </a:t>
            </a:r>
            <a:r>
              <a:rPr lang="de-DE" dirty="0" err="1" smtClean="0"/>
              <a:t>corner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multiplier</a:t>
            </a:r>
            <a:r>
              <a:rPr lang="de-DE" dirty="0" smtClean="0"/>
              <a:t> </a:t>
            </a:r>
            <a:r>
              <a:rPr lang="de-DE" dirty="0" err="1" smtClean="0"/>
              <a:t>algebra</a:t>
            </a:r>
            <a:r>
              <a:rPr lang="de-DE" dirty="0" smtClean="0"/>
              <a:t>  M(L(X)) 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linking</a:t>
            </a:r>
            <a:r>
              <a:rPr lang="de-DE" dirty="0" smtClean="0"/>
              <a:t> </a:t>
            </a:r>
            <a:r>
              <a:rPr lang="de-DE" dirty="0" err="1" smtClean="0"/>
              <a:t>algebra</a:t>
            </a:r>
            <a:r>
              <a:rPr lang="de-DE" dirty="0" smtClean="0"/>
              <a:t>  L(X) .</a:t>
            </a:r>
          </a:p>
          <a:p>
            <a:endParaRPr lang="de-DE" sz="1000" dirty="0" smtClean="0"/>
          </a:p>
          <a:p>
            <a:r>
              <a:rPr lang="de-DE" dirty="0" err="1" smtClean="0"/>
              <a:t>However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linking</a:t>
            </a:r>
            <a:r>
              <a:rPr lang="de-DE" dirty="0" smtClean="0"/>
              <a:t> </a:t>
            </a:r>
            <a:r>
              <a:rPr lang="de-DE" dirty="0" err="1" smtClean="0"/>
              <a:t>algebra</a:t>
            </a:r>
            <a:r>
              <a:rPr lang="de-DE" dirty="0" smtClean="0"/>
              <a:t> L(M(X))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smaller-equal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/>
              <a:t> </a:t>
            </a:r>
            <a:r>
              <a:rPr lang="de-DE" dirty="0" smtClean="0"/>
              <a:t> M(L(X)), </a:t>
            </a:r>
            <a:r>
              <a:rPr lang="de-DE" dirty="0" err="1" smtClean="0"/>
              <a:t>generally</a:t>
            </a:r>
            <a:r>
              <a:rPr lang="de-DE" dirty="0" smtClean="0"/>
              <a:t> </a:t>
            </a:r>
            <a:r>
              <a:rPr lang="de-DE" dirty="0" err="1" smtClean="0"/>
              <a:t>speaking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 L(M(X))  </a:t>
            </a:r>
            <a:r>
              <a:rPr lang="de-DE" dirty="0" err="1" smtClean="0"/>
              <a:t>might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non-</a:t>
            </a:r>
            <a:r>
              <a:rPr lang="de-DE" dirty="0" err="1" smtClean="0"/>
              <a:t>unital</a:t>
            </a:r>
            <a:r>
              <a:rPr lang="de-DE" dirty="0" smtClean="0"/>
              <a:t>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0899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317358" cy="5148262"/>
          </a:xfrm>
        </p:spPr>
        <p:txBody>
          <a:bodyPr/>
          <a:lstStyle/>
          <a:p>
            <a:r>
              <a:rPr lang="de-DE" b="1" dirty="0" smtClean="0"/>
              <a:t>Pairings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their</a:t>
            </a:r>
            <a:r>
              <a:rPr lang="de-DE" b="1" dirty="0" smtClean="0"/>
              <a:t> </a:t>
            </a:r>
            <a:r>
              <a:rPr lang="de-DE" b="1" dirty="0" err="1" smtClean="0"/>
              <a:t>uniqueness</a:t>
            </a:r>
            <a:endParaRPr lang="de-DE" b="1" dirty="0" smtClean="0"/>
          </a:p>
          <a:p>
            <a:endParaRPr lang="de-DE" dirty="0" smtClean="0"/>
          </a:p>
          <a:p>
            <a:r>
              <a:rPr lang="de-DE" b="1" dirty="0" smtClean="0"/>
              <a:t>Proposition:</a:t>
            </a:r>
          </a:p>
          <a:p>
            <a:endParaRPr lang="de-DE" sz="1000" b="1" dirty="0"/>
          </a:p>
          <a:p>
            <a:r>
              <a:rPr lang="en-US" dirty="0"/>
              <a:t>For a given pair of C*-algebras </a:t>
            </a:r>
            <a:r>
              <a:rPr lang="en-US" dirty="0" smtClean="0"/>
              <a:t> (A,M(A)) , let  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  be </a:t>
            </a:r>
            <a:r>
              <a:rPr lang="en-US" dirty="0"/>
              <a:t>two full </a:t>
            </a:r>
            <a:r>
              <a:rPr lang="en-US" dirty="0" smtClean="0"/>
              <a:t>Hilbert C</a:t>
            </a:r>
            <a:r>
              <a:rPr lang="en-US" dirty="0"/>
              <a:t>*-modules over </a:t>
            </a:r>
            <a:r>
              <a:rPr lang="en-US" dirty="0" smtClean="0"/>
              <a:t> A  such </a:t>
            </a:r>
            <a:r>
              <a:rPr lang="en-US" dirty="0"/>
              <a:t>that their multiplier modules </a:t>
            </a:r>
            <a:r>
              <a:rPr lang="en-US" dirty="0" smtClean="0"/>
              <a:t> M(X</a:t>
            </a:r>
            <a:r>
              <a:rPr lang="en-US" baseline="-25000" dirty="0" smtClean="0"/>
              <a:t>1</a:t>
            </a:r>
            <a:r>
              <a:rPr lang="en-US" dirty="0" smtClean="0"/>
              <a:t>), M(X</a:t>
            </a:r>
            <a:r>
              <a:rPr lang="en-US" baseline="-25000" dirty="0" smtClean="0"/>
              <a:t>2</a:t>
            </a:r>
            <a:r>
              <a:rPr lang="en-US" dirty="0"/>
              <a:t>) </a:t>
            </a:r>
            <a:r>
              <a:rPr lang="en-US" dirty="0" smtClean="0"/>
              <a:t> are</a:t>
            </a:r>
            <a:r>
              <a:rPr lang="en-US" dirty="0"/>
              <a:t> </a:t>
            </a:r>
            <a:r>
              <a:rPr lang="en-US" dirty="0" err="1" smtClean="0"/>
              <a:t>isometrically</a:t>
            </a:r>
            <a:r>
              <a:rPr lang="en-US" dirty="0" smtClean="0"/>
              <a:t> </a:t>
            </a:r>
            <a:r>
              <a:rPr lang="en-US" dirty="0"/>
              <a:t>isomorphic as Hilbert M(A)-modules. </a:t>
            </a:r>
            <a:r>
              <a:rPr lang="en-US" dirty="0" smtClean="0"/>
              <a:t>Then  X</a:t>
            </a:r>
            <a:r>
              <a:rPr lang="en-US" baseline="-25000" dirty="0" smtClean="0"/>
              <a:t>1</a:t>
            </a:r>
            <a:r>
              <a:rPr lang="en-US" dirty="0" smtClean="0"/>
              <a:t>  </a:t>
            </a:r>
            <a:r>
              <a:rPr lang="en-US" dirty="0"/>
              <a:t>and </a:t>
            </a:r>
            <a:r>
              <a:rPr lang="en-US" dirty="0" smtClean="0"/>
              <a:t> X</a:t>
            </a:r>
            <a:r>
              <a:rPr lang="en-US" baseline="-25000" dirty="0" smtClean="0"/>
              <a:t>2</a:t>
            </a:r>
            <a:r>
              <a:rPr lang="en-US" dirty="0" smtClean="0"/>
              <a:t>  are</a:t>
            </a:r>
            <a:r>
              <a:rPr lang="en-US" dirty="0"/>
              <a:t> </a:t>
            </a:r>
            <a:r>
              <a:rPr lang="en-US" dirty="0" err="1" smtClean="0"/>
              <a:t>isometrically</a:t>
            </a:r>
            <a:r>
              <a:rPr lang="en-US" dirty="0" smtClean="0"/>
              <a:t> </a:t>
            </a:r>
            <a:r>
              <a:rPr lang="en-US" dirty="0"/>
              <a:t>isomorphic as Hilbert A-modules to </a:t>
            </a:r>
            <a:r>
              <a:rPr lang="en-US" dirty="0" smtClean="0"/>
              <a:t> M(X</a:t>
            </a:r>
            <a:r>
              <a:rPr lang="en-US" baseline="-25000" dirty="0" smtClean="0"/>
              <a:t>1</a:t>
            </a:r>
            <a:r>
              <a:rPr lang="en-US" dirty="0" smtClean="0"/>
              <a:t>)A = M(X</a:t>
            </a:r>
            <a:r>
              <a:rPr lang="en-US" baseline="-25000" dirty="0" smtClean="0"/>
              <a:t>2</a:t>
            </a:r>
            <a:r>
              <a:rPr lang="en-US" dirty="0" smtClean="0"/>
              <a:t>)A  resp..</a:t>
            </a:r>
          </a:p>
          <a:p>
            <a:endParaRPr lang="en-US" sz="1200" dirty="0"/>
          </a:p>
          <a:p>
            <a:r>
              <a:rPr lang="en-US" dirty="0"/>
              <a:t>S</a:t>
            </a:r>
            <a:r>
              <a:rPr lang="en-US" dirty="0" smtClean="0"/>
              <a:t>o</a:t>
            </a:r>
            <a:r>
              <a:rPr lang="en-US" dirty="0"/>
              <a:t>, the pairings (</a:t>
            </a:r>
            <a:r>
              <a:rPr lang="en-US" dirty="0" smtClean="0"/>
              <a:t>X,M(X</a:t>
            </a:r>
            <a:r>
              <a:rPr lang="en-US" dirty="0"/>
              <a:t>)) are bound to each other for given C*-</a:t>
            </a:r>
            <a:r>
              <a:rPr lang="en-US" dirty="0" smtClean="0"/>
              <a:t>algebras  (A,M(A</a:t>
            </a:r>
            <a:r>
              <a:rPr lang="en-US" dirty="0"/>
              <a:t>)) </a:t>
            </a:r>
            <a:r>
              <a:rPr lang="en-US" dirty="0" smtClean="0"/>
              <a:t> up </a:t>
            </a:r>
            <a:r>
              <a:rPr lang="en-US" dirty="0"/>
              <a:t>to unitary equivalence.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3461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317358" cy="5148262"/>
          </a:xfrm>
        </p:spPr>
        <p:txBody>
          <a:bodyPr/>
          <a:lstStyle/>
          <a:p>
            <a:r>
              <a:rPr lang="de-DE" b="1" dirty="0" smtClean="0"/>
              <a:t>Pairings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their</a:t>
            </a:r>
            <a:r>
              <a:rPr lang="de-DE" b="1" dirty="0" smtClean="0"/>
              <a:t> </a:t>
            </a:r>
            <a:r>
              <a:rPr lang="de-DE" b="1" dirty="0" err="1" smtClean="0"/>
              <a:t>uniqueness</a:t>
            </a:r>
            <a:endParaRPr lang="de-DE" b="1" dirty="0" smtClean="0"/>
          </a:p>
          <a:p>
            <a:endParaRPr lang="de-DE" dirty="0" smtClean="0"/>
          </a:p>
          <a:p>
            <a:r>
              <a:rPr lang="de-DE" b="1" dirty="0" smtClean="0"/>
              <a:t>Proposition:</a:t>
            </a:r>
          </a:p>
          <a:p>
            <a:endParaRPr lang="de-DE" sz="1000" dirty="0"/>
          </a:p>
          <a:p>
            <a:r>
              <a:rPr lang="en-US" dirty="0"/>
              <a:t>Suppose, we have two </a:t>
            </a:r>
            <a:r>
              <a:rPr lang="en-US" dirty="0" smtClean="0"/>
              <a:t>non-isomorphic </a:t>
            </a:r>
            <a:r>
              <a:rPr lang="en-US" dirty="0"/>
              <a:t>C*-algebras  </a:t>
            </a:r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 A</a:t>
            </a:r>
            <a:r>
              <a:rPr lang="en-US" baseline="-25000" dirty="0" smtClean="0"/>
              <a:t>2</a:t>
            </a:r>
            <a:r>
              <a:rPr lang="en-US" dirty="0" smtClean="0"/>
              <a:t>  such that they </a:t>
            </a:r>
            <a:r>
              <a:rPr lang="en-US" dirty="0"/>
              <a:t>admit the same multiplier C*-algebra </a:t>
            </a:r>
            <a:r>
              <a:rPr lang="en-US" dirty="0" smtClean="0"/>
              <a:t> M(A) . </a:t>
            </a:r>
            <a:r>
              <a:rPr lang="en-US" dirty="0"/>
              <a:t>Let </a:t>
            </a:r>
            <a:r>
              <a:rPr lang="en-US" dirty="0" smtClean="0"/>
              <a:t> X</a:t>
            </a:r>
            <a:r>
              <a:rPr lang="en-US" baseline="-25000" dirty="0" smtClean="0"/>
              <a:t>1 </a:t>
            </a:r>
            <a:r>
              <a:rPr lang="en-US" dirty="0" smtClean="0"/>
              <a:t> </a:t>
            </a:r>
            <a:r>
              <a:rPr lang="en-US" dirty="0"/>
              <a:t>be a full </a:t>
            </a:r>
            <a:r>
              <a:rPr lang="en-US" dirty="0" smtClean="0"/>
              <a:t>Hilbert A</a:t>
            </a:r>
            <a:r>
              <a:rPr lang="en-US" baseline="-25000" dirty="0" smtClean="0"/>
              <a:t>1</a:t>
            </a:r>
            <a:r>
              <a:rPr lang="en-US" dirty="0" smtClean="0"/>
              <a:t>-module </a:t>
            </a:r>
            <a:r>
              <a:rPr lang="en-US" dirty="0"/>
              <a:t>and X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 a </a:t>
            </a:r>
            <a:r>
              <a:rPr lang="en-US" dirty="0"/>
              <a:t>full Hilbert A</a:t>
            </a:r>
            <a:r>
              <a:rPr lang="en-US" baseline="-25000" dirty="0"/>
              <a:t>2</a:t>
            </a:r>
            <a:r>
              <a:rPr lang="en-US" dirty="0"/>
              <a:t>-module such that </a:t>
            </a:r>
            <a:r>
              <a:rPr lang="en-US" dirty="0" smtClean="0"/>
              <a:t>  M(X</a:t>
            </a:r>
            <a:r>
              <a:rPr lang="en-US" baseline="-25000" dirty="0" smtClean="0"/>
              <a:t>1</a:t>
            </a:r>
            <a:r>
              <a:rPr lang="en-US" dirty="0"/>
              <a:t>) </a:t>
            </a:r>
            <a:r>
              <a:rPr lang="en-US" dirty="0" smtClean="0"/>
              <a:t>  and M(X</a:t>
            </a:r>
            <a:r>
              <a:rPr lang="en-US" baseline="-25000" dirty="0" smtClean="0"/>
              <a:t>2</a:t>
            </a:r>
            <a:r>
              <a:rPr lang="en-US" dirty="0" smtClean="0"/>
              <a:t>)  are </a:t>
            </a:r>
            <a:r>
              <a:rPr lang="en-US" dirty="0"/>
              <a:t>unitarily isomorphic as Hilbert M(A)-modules. </a:t>
            </a:r>
            <a:endParaRPr lang="en-US" dirty="0" smtClean="0"/>
          </a:p>
          <a:p>
            <a:r>
              <a:rPr lang="en-US" dirty="0" smtClean="0"/>
              <a:t>Then  X</a:t>
            </a:r>
            <a:r>
              <a:rPr lang="en-US" baseline="-25000" dirty="0" smtClean="0"/>
              <a:t>1</a:t>
            </a:r>
            <a:r>
              <a:rPr lang="en-US" dirty="0" smtClean="0"/>
              <a:t>  is </a:t>
            </a:r>
            <a:r>
              <a:rPr lang="en-US" dirty="0"/>
              <a:t>not </a:t>
            </a:r>
            <a:r>
              <a:rPr lang="en-US" dirty="0" smtClean="0"/>
              <a:t>unitarily </a:t>
            </a:r>
            <a:r>
              <a:rPr lang="en-US" dirty="0"/>
              <a:t>isomorphic to </a:t>
            </a:r>
            <a:r>
              <a:rPr lang="en-US" dirty="0" smtClean="0"/>
              <a:t> X</a:t>
            </a:r>
            <a:r>
              <a:rPr lang="en-US" baseline="-25000" dirty="0" smtClean="0"/>
              <a:t>2</a:t>
            </a:r>
            <a:r>
              <a:rPr lang="en-US" dirty="0" smtClean="0"/>
              <a:t>  as </a:t>
            </a:r>
            <a:r>
              <a:rPr lang="en-US" dirty="0"/>
              <a:t>a Hilbert M(A)-</a:t>
            </a:r>
            <a:r>
              <a:rPr lang="en-US" dirty="0" smtClean="0"/>
              <a:t>module  ( M(X</a:t>
            </a:r>
            <a:r>
              <a:rPr lang="en-US" baseline="-25000" dirty="0" smtClean="0"/>
              <a:t>1</a:t>
            </a:r>
            <a:r>
              <a:rPr lang="en-US" dirty="0" smtClean="0"/>
              <a:t>)A</a:t>
            </a:r>
            <a:r>
              <a:rPr lang="en-US" baseline="-25000" dirty="0" smtClean="0"/>
              <a:t>1</a:t>
            </a:r>
            <a:r>
              <a:rPr lang="en-US" dirty="0" smtClean="0"/>
              <a:t>=X</a:t>
            </a:r>
            <a:r>
              <a:rPr lang="en-US" baseline="-25000" dirty="0" smtClean="0"/>
              <a:t>1</a:t>
            </a:r>
            <a:r>
              <a:rPr lang="en-US" dirty="0" smtClean="0"/>
              <a:t> , M(X</a:t>
            </a:r>
            <a:r>
              <a:rPr lang="en-US" baseline="-25000" dirty="0" smtClean="0"/>
              <a:t>2</a:t>
            </a:r>
            <a:r>
              <a:rPr lang="en-US" dirty="0" smtClean="0"/>
              <a:t>)A</a:t>
            </a:r>
            <a:r>
              <a:rPr lang="en-US" baseline="-25000" dirty="0" smtClean="0"/>
              <a:t>2</a:t>
            </a:r>
            <a:r>
              <a:rPr lang="en-US" dirty="0" smtClean="0"/>
              <a:t>=X</a:t>
            </a:r>
            <a:r>
              <a:rPr lang="en-US" baseline="-25000" dirty="0" smtClean="0"/>
              <a:t>2</a:t>
            </a:r>
            <a:r>
              <a:rPr lang="en-US" dirty="0" smtClean="0"/>
              <a:t> ).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1190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7875587" cy="5327674"/>
          </a:xfrm>
        </p:spPr>
        <p:txBody>
          <a:bodyPr/>
          <a:lstStyle/>
          <a:p>
            <a:r>
              <a:rPr lang="de-DE" b="1" dirty="0" err="1" smtClean="0"/>
              <a:t>Topological</a:t>
            </a:r>
            <a:r>
              <a:rPr lang="de-DE" b="1" dirty="0" smtClean="0"/>
              <a:t> </a:t>
            </a:r>
            <a:r>
              <a:rPr lang="de-DE" b="1" dirty="0" err="1" smtClean="0"/>
              <a:t>characterization</a:t>
            </a:r>
            <a:endParaRPr lang="de-DE" b="1" dirty="0" smtClean="0"/>
          </a:p>
          <a:p>
            <a:endParaRPr lang="de-DE" dirty="0"/>
          </a:p>
          <a:p>
            <a:r>
              <a:rPr lang="en-US" dirty="0"/>
              <a:t>Let A be a C*-algebra and X be a Hilbert A-module. Let the strict </a:t>
            </a:r>
            <a:r>
              <a:rPr lang="en-US" dirty="0" smtClean="0"/>
              <a:t>topology on </a:t>
            </a:r>
            <a:r>
              <a:rPr lang="en-US" dirty="0"/>
              <a:t>M(X) be induced jointly by the two families of semi-norms </a:t>
            </a:r>
            <a:r>
              <a:rPr lang="en-US" dirty="0" smtClean="0"/>
              <a:t> {z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/>
              <a:t>za</a:t>
            </a:r>
            <a:r>
              <a:rPr lang="en-US" dirty="0"/>
              <a:t> : a </a:t>
            </a:r>
            <a:r>
              <a:rPr lang="en-US" dirty="0" smtClean="0"/>
              <a:t>in A}</a:t>
            </a:r>
            <a:r>
              <a:rPr lang="en-US" dirty="0"/>
              <a:t> </a:t>
            </a:r>
            <a:r>
              <a:rPr lang="en-US" dirty="0" smtClean="0"/>
              <a:t> and {||&lt;</a:t>
            </a:r>
            <a:r>
              <a:rPr lang="en-US" dirty="0" err="1" smtClean="0"/>
              <a:t>z,x</a:t>
            </a:r>
            <a:r>
              <a:rPr lang="en-US" dirty="0" smtClean="0"/>
              <a:t>&gt;|| </a:t>
            </a:r>
            <a:r>
              <a:rPr lang="en-US" dirty="0"/>
              <a:t>: x </a:t>
            </a:r>
            <a:r>
              <a:rPr lang="en-US" dirty="0" smtClean="0"/>
              <a:t>in X, ||x||≤1}  for  </a:t>
            </a:r>
            <a:r>
              <a:rPr lang="en-US" dirty="0"/>
              <a:t>z </a:t>
            </a:r>
            <a:r>
              <a:rPr lang="en-US" dirty="0" smtClean="0"/>
              <a:t>in </a:t>
            </a:r>
            <a:r>
              <a:rPr lang="en-US" dirty="0"/>
              <a:t>M(X</a:t>
            </a:r>
            <a:r>
              <a:rPr lang="en-US" dirty="0" smtClean="0"/>
              <a:t>) . </a:t>
            </a:r>
            <a:r>
              <a:rPr lang="en-US" dirty="0"/>
              <a:t>It is a locally convex topology</a:t>
            </a:r>
            <a:r>
              <a:rPr lang="en-US" dirty="0" smtClean="0"/>
              <a:t>.</a:t>
            </a:r>
          </a:p>
          <a:p>
            <a:endParaRPr lang="en-US" sz="1000" dirty="0"/>
          </a:p>
          <a:p>
            <a:r>
              <a:rPr lang="en-US" dirty="0"/>
              <a:t>The multiplier </a:t>
            </a:r>
            <a:r>
              <a:rPr lang="en-US" dirty="0" smtClean="0"/>
              <a:t>module  </a:t>
            </a:r>
            <a:r>
              <a:rPr lang="en-US" dirty="0"/>
              <a:t>M(X) </a:t>
            </a:r>
            <a:r>
              <a:rPr lang="en-US" dirty="0" smtClean="0"/>
              <a:t> turns </a:t>
            </a:r>
            <a:r>
              <a:rPr lang="en-US" dirty="0"/>
              <a:t>out to be complete with respect to this </a:t>
            </a:r>
            <a:r>
              <a:rPr lang="en-US" dirty="0" smtClean="0"/>
              <a:t>strict topology</a:t>
            </a:r>
            <a:r>
              <a:rPr lang="en-US" dirty="0"/>
              <a:t>, and </a:t>
            </a:r>
            <a:r>
              <a:rPr lang="en-US" dirty="0" smtClean="0"/>
              <a:t> M(X)  </a:t>
            </a:r>
            <a:r>
              <a:rPr lang="en-US" dirty="0"/>
              <a:t>is the strict completion of </a:t>
            </a:r>
            <a:r>
              <a:rPr lang="en-US" dirty="0" smtClean="0"/>
              <a:t> X , </a:t>
            </a:r>
            <a:r>
              <a:rPr lang="en-US" dirty="0"/>
              <a:t>[5, </a:t>
            </a:r>
            <a:r>
              <a:rPr lang="en-US" dirty="0" err="1"/>
              <a:t>Thm</a:t>
            </a:r>
            <a:r>
              <a:rPr lang="en-US" dirty="0"/>
              <a:t>. 1.8, 1.9</a:t>
            </a:r>
            <a:r>
              <a:rPr lang="en-US" dirty="0" smtClean="0"/>
              <a:t>].</a:t>
            </a:r>
          </a:p>
          <a:p>
            <a:endParaRPr lang="en-US" sz="1000" dirty="0" smtClean="0"/>
          </a:p>
          <a:p>
            <a:r>
              <a:rPr lang="en-US" dirty="0" smtClean="0"/>
              <a:t>Moreover, the </a:t>
            </a:r>
            <a:r>
              <a:rPr lang="en-US" dirty="0"/>
              <a:t>strict completion is an idempotent operation, i.e. </a:t>
            </a:r>
            <a:r>
              <a:rPr lang="en-US" dirty="0" smtClean="0"/>
              <a:t> M</a:t>
            </a:r>
            <a:r>
              <a:rPr lang="en-US" baseline="-25000" dirty="0" smtClean="0"/>
              <a:t>M(A</a:t>
            </a:r>
            <a:r>
              <a:rPr lang="en-US" baseline="-25000" dirty="0"/>
              <a:t>)</a:t>
            </a:r>
            <a:r>
              <a:rPr lang="en-US" dirty="0"/>
              <a:t>(M</a:t>
            </a:r>
            <a:r>
              <a:rPr lang="en-US" baseline="-25000" dirty="0"/>
              <a:t>A</a:t>
            </a:r>
            <a:r>
              <a:rPr lang="en-US" dirty="0"/>
              <a:t>(X)) = M</a:t>
            </a:r>
            <a:r>
              <a:rPr lang="en-US" baseline="-25000" dirty="0"/>
              <a:t>A</a:t>
            </a:r>
            <a:r>
              <a:rPr lang="en-US" dirty="0"/>
              <a:t>(X).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6037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245350" cy="5255666"/>
          </a:xfrm>
        </p:spPr>
        <p:txBody>
          <a:bodyPr/>
          <a:lstStyle/>
          <a:p>
            <a:r>
              <a:rPr lang="de-DE" b="1" dirty="0" smtClean="0"/>
              <a:t>A </a:t>
            </a:r>
            <a:r>
              <a:rPr lang="de-DE" b="1" dirty="0" err="1" smtClean="0"/>
              <a:t>Morita</a:t>
            </a:r>
            <a:r>
              <a:rPr lang="de-DE" b="1" dirty="0" smtClean="0"/>
              <a:t>-like </a:t>
            </a:r>
            <a:r>
              <a:rPr lang="de-DE" b="1" dirty="0" err="1" smtClean="0"/>
              <a:t>point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view</a:t>
            </a:r>
            <a:endParaRPr lang="de-DE" b="1" dirty="0" smtClean="0"/>
          </a:p>
          <a:p>
            <a:endParaRPr lang="de-DE" sz="1400" dirty="0"/>
          </a:p>
          <a:p>
            <a:r>
              <a:rPr lang="en-US" b="1" dirty="0" smtClean="0"/>
              <a:t>Theorem:  </a:t>
            </a:r>
            <a:r>
              <a:rPr lang="en-US" dirty="0" smtClean="0"/>
              <a:t>cf. [</a:t>
            </a:r>
            <a:r>
              <a:rPr lang="en-US" dirty="0" err="1"/>
              <a:t>E</a:t>
            </a:r>
            <a:r>
              <a:rPr lang="en-US" dirty="0" err="1" smtClean="0"/>
              <a:t>chRae</a:t>
            </a:r>
            <a:r>
              <a:rPr lang="en-US" dirty="0" smtClean="0"/>
              <a:t>, Prop. 1.3]</a:t>
            </a:r>
          </a:p>
          <a:p>
            <a:endParaRPr lang="en-US" sz="400" dirty="0" smtClean="0"/>
          </a:p>
          <a:p>
            <a:r>
              <a:rPr lang="en-US" dirty="0" smtClean="0"/>
              <a:t>Let  A  be </a:t>
            </a:r>
            <a:r>
              <a:rPr lang="en-US" dirty="0"/>
              <a:t>a C*-algebra and </a:t>
            </a:r>
            <a:r>
              <a:rPr lang="en-US" dirty="0" smtClean="0"/>
              <a:t> M(A)  </a:t>
            </a:r>
            <a:r>
              <a:rPr lang="en-US" dirty="0"/>
              <a:t>be its multiplier algebra. Let </a:t>
            </a:r>
            <a:r>
              <a:rPr lang="en-US" dirty="0" smtClean="0"/>
              <a:t> X  be </a:t>
            </a:r>
            <a:r>
              <a:rPr lang="en-US" dirty="0"/>
              <a:t>a full (right) Hilbert A-module and </a:t>
            </a:r>
            <a:r>
              <a:rPr lang="en-US" dirty="0" smtClean="0"/>
              <a:t> M(X</a:t>
            </a:r>
            <a:r>
              <a:rPr lang="en-US" dirty="0"/>
              <a:t>) </a:t>
            </a:r>
            <a:r>
              <a:rPr lang="en-US" dirty="0" smtClean="0"/>
              <a:t> be </a:t>
            </a:r>
            <a:r>
              <a:rPr lang="en-US" dirty="0"/>
              <a:t>its multiplier module, a full (</a:t>
            </a:r>
            <a:r>
              <a:rPr lang="en-US" dirty="0" smtClean="0"/>
              <a:t>right) Hilbert </a:t>
            </a:r>
            <a:r>
              <a:rPr lang="en-US" dirty="0"/>
              <a:t>M(A)-module. </a:t>
            </a:r>
            <a:endParaRPr lang="en-US" dirty="0" smtClean="0"/>
          </a:p>
          <a:p>
            <a:endParaRPr lang="en-US" sz="400" dirty="0"/>
          </a:p>
          <a:p>
            <a:r>
              <a:rPr lang="en-US" dirty="0" smtClean="0"/>
              <a:t>Then  M(X</a:t>
            </a:r>
            <a:r>
              <a:rPr lang="en-US" dirty="0"/>
              <a:t>) </a:t>
            </a:r>
            <a:r>
              <a:rPr lang="en-US" dirty="0" smtClean="0"/>
              <a:t> is </a:t>
            </a:r>
            <a:r>
              <a:rPr lang="en-US" dirty="0"/>
              <a:t>also the full (left) multiplier module of </a:t>
            </a:r>
            <a:r>
              <a:rPr lang="en-US" dirty="0" smtClean="0"/>
              <a:t>the (</a:t>
            </a:r>
            <a:r>
              <a:rPr lang="en-US" dirty="0"/>
              <a:t>left) Hilbert K</a:t>
            </a:r>
            <a:r>
              <a:rPr lang="en-US" baseline="-25000" dirty="0"/>
              <a:t>A</a:t>
            </a:r>
            <a:r>
              <a:rPr lang="en-US" dirty="0"/>
              <a:t>(X)-module </a:t>
            </a:r>
            <a:r>
              <a:rPr lang="en-US" dirty="0" smtClean="0"/>
              <a:t> X  </a:t>
            </a:r>
            <a:r>
              <a:rPr lang="en-US" dirty="0"/>
              <a:t>with respect to the pairing of C*-algebras </a:t>
            </a:r>
            <a:r>
              <a:rPr lang="en-US" dirty="0" smtClean="0"/>
              <a:t> K</a:t>
            </a:r>
            <a:r>
              <a:rPr lang="en-US" baseline="-25000" dirty="0" smtClean="0"/>
              <a:t>A</a:t>
            </a:r>
            <a:r>
              <a:rPr lang="en-US" dirty="0" smtClean="0"/>
              <a:t>(X)  </a:t>
            </a:r>
            <a:r>
              <a:rPr lang="de-DE" dirty="0" err="1" smtClean="0"/>
              <a:t>and</a:t>
            </a:r>
            <a:r>
              <a:rPr lang="de-DE" dirty="0" smtClean="0"/>
              <a:t>   M(K</a:t>
            </a:r>
            <a:r>
              <a:rPr lang="de-DE" baseline="-25000" dirty="0" smtClean="0"/>
              <a:t>A</a:t>
            </a:r>
            <a:r>
              <a:rPr lang="de-DE" dirty="0" smtClean="0"/>
              <a:t>(X</a:t>
            </a:r>
            <a:r>
              <a:rPr lang="de-DE" dirty="0"/>
              <a:t>)) = </a:t>
            </a:r>
            <a:r>
              <a:rPr lang="de-DE" dirty="0" err="1" smtClean="0"/>
              <a:t>End</a:t>
            </a:r>
            <a:r>
              <a:rPr lang="de-DE" baseline="-25000" dirty="0" err="1" smtClean="0"/>
              <a:t>A</a:t>
            </a:r>
            <a:r>
              <a:rPr lang="de-DE" dirty="0" smtClean="0"/>
              <a:t>*(X</a:t>
            </a:r>
            <a:r>
              <a:rPr lang="de-DE" dirty="0"/>
              <a:t>) = </a:t>
            </a:r>
            <a:r>
              <a:rPr lang="de-DE" dirty="0" smtClean="0"/>
              <a:t>M(K</a:t>
            </a:r>
            <a:r>
              <a:rPr lang="de-DE" baseline="-25000" dirty="0" smtClean="0"/>
              <a:t>M(A)</a:t>
            </a:r>
            <a:r>
              <a:rPr lang="de-DE" dirty="0" smtClean="0"/>
              <a:t>(M(X))) = </a:t>
            </a:r>
            <a:r>
              <a:rPr lang="de-DE" dirty="0" err="1" smtClean="0"/>
              <a:t>End</a:t>
            </a:r>
            <a:r>
              <a:rPr lang="de-DE" baseline="-25000" dirty="0" err="1" smtClean="0"/>
              <a:t>M</a:t>
            </a:r>
            <a:r>
              <a:rPr lang="de-DE" baseline="-25000" dirty="0" smtClean="0"/>
              <a:t>(A)</a:t>
            </a:r>
            <a:r>
              <a:rPr lang="de-DE" dirty="0" smtClean="0"/>
              <a:t>*(M(X)) , </a:t>
            </a:r>
            <a:r>
              <a:rPr lang="de-DE" dirty="0" err="1"/>
              <a:t>and</a:t>
            </a:r>
            <a:r>
              <a:rPr lang="de-DE" dirty="0"/>
              <a:t> vice </a:t>
            </a:r>
            <a:r>
              <a:rPr lang="de-DE" dirty="0" err="1"/>
              <a:t>versa</a:t>
            </a:r>
            <a:r>
              <a:rPr lang="de-DE" dirty="0" smtClean="0"/>
              <a:t>.</a:t>
            </a:r>
          </a:p>
          <a:p>
            <a:endParaRPr lang="de-DE" sz="400" dirty="0"/>
          </a:p>
          <a:p>
            <a:r>
              <a:rPr lang="en-US" dirty="0" smtClean="0"/>
              <a:t>There are non-</a:t>
            </a:r>
            <a:r>
              <a:rPr lang="en-US" dirty="0" err="1" smtClean="0"/>
              <a:t>unital</a:t>
            </a:r>
            <a:r>
              <a:rPr lang="en-US" dirty="0" smtClean="0"/>
              <a:t>, strongly Morita equivalent C*-algebras without multiplier </a:t>
            </a:r>
            <a:r>
              <a:rPr lang="en-US" dirty="0" err="1" smtClean="0"/>
              <a:t>imprimitivity</a:t>
            </a:r>
            <a:r>
              <a:rPr lang="en-US" dirty="0" smtClean="0"/>
              <a:t> </a:t>
            </a:r>
            <a:r>
              <a:rPr lang="en-US" dirty="0" err="1" smtClean="0"/>
              <a:t>bimodules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1084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424862" cy="5148262"/>
          </a:xfrm>
        </p:spPr>
        <p:txBody>
          <a:bodyPr/>
          <a:lstStyle/>
          <a:p>
            <a:r>
              <a:rPr lang="de-DE" b="1" dirty="0" smtClean="0"/>
              <a:t>*-</a:t>
            </a:r>
            <a:r>
              <a:rPr lang="de-DE" b="1" dirty="0" err="1" smtClean="0"/>
              <a:t>Isomorphism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key</a:t>
            </a:r>
            <a:r>
              <a:rPr lang="de-DE" b="1" dirty="0" smtClean="0"/>
              <a:t> </a:t>
            </a:r>
            <a:r>
              <a:rPr lang="de-DE" b="1" dirty="0" err="1" smtClean="0"/>
              <a:t>operator</a:t>
            </a:r>
            <a:r>
              <a:rPr lang="de-DE" b="1" dirty="0" smtClean="0"/>
              <a:t> C*-</a:t>
            </a:r>
            <a:r>
              <a:rPr lang="de-DE" b="1" dirty="0" err="1" smtClean="0"/>
              <a:t>algebras</a:t>
            </a:r>
            <a:endParaRPr lang="de-DE" b="1" dirty="0" smtClean="0"/>
          </a:p>
          <a:p>
            <a:r>
              <a:rPr lang="de-DE" dirty="0" smtClean="0"/>
              <a:t>[</a:t>
            </a:r>
            <a:r>
              <a:rPr lang="de-DE" dirty="0"/>
              <a:t>5, </a:t>
            </a:r>
            <a:r>
              <a:rPr lang="de-DE" dirty="0" err="1"/>
              <a:t>Thm</a:t>
            </a:r>
            <a:r>
              <a:rPr lang="de-DE" dirty="0"/>
              <a:t>. 2.3].</a:t>
            </a:r>
            <a:endParaRPr lang="de-DE" b="1" dirty="0" smtClean="0"/>
          </a:p>
          <a:p>
            <a:endParaRPr lang="de-DE" dirty="0"/>
          </a:p>
          <a:p>
            <a:r>
              <a:rPr lang="en-US" dirty="0"/>
              <a:t>For </a:t>
            </a:r>
            <a:r>
              <a:rPr lang="en-US" dirty="0" smtClean="0"/>
              <a:t> X,Y  Hilbert </a:t>
            </a:r>
            <a:r>
              <a:rPr lang="en-US" dirty="0"/>
              <a:t>A-modules each operator </a:t>
            </a:r>
            <a:r>
              <a:rPr lang="en-US" dirty="0" smtClean="0"/>
              <a:t> T in </a:t>
            </a:r>
            <a:r>
              <a:rPr lang="en-US" dirty="0" err="1" smtClean="0"/>
              <a:t>End</a:t>
            </a:r>
            <a:r>
              <a:rPr lang="en-US" baseline="-25000" dirty="0" err="1" smtClean="0"/>
              <a:t>A</a:t>
            </a:r>
            <a:r>
              <a:rPr lang="en-US" dirty="0" smtClean="0"/>
              <a:t>*(X,Y) </a:t>
            </a:r>
            <a:r>
              <a:rPr lang="en-US" dirty="0"/>
              <a:t>has an </a:t>
            </a:r>
            <a:r>
              <a:rPr lang="en-US" dirty="0" smtClean="0"/>
              <a:t>extension  </a:t>
            </a:r>
            <a:r>
              <a:rPr lang="de-DE" dirty="0" smtClean="0"/>
              <a:t>T</a:t>
            </a:r>
            <a:r>
              <a:rPr lang="de-DE" baseline="-25000" dirty="0" smtClean="0"/>
              <a:t>M</a:t>
            </a:r>
            <a:r>
              <a:rPr lang="de-DE" dirty="0" smtClean="0"/>
              <a:t> in End</a:t>
            </a:r>
            <a:r>
              <a:rPr lang="en-US" baseline="-25000" dirty="0" smtClean="0"/>
              <a:t>M(A)</a:t>
            </a:r>
            <a:r>
              <a:rPr lang="en-US" dirty="0" smtClean="0"/>
              <a:t>*(M(X),M(Y))  with the same norm value obtained </a:t>
            </a:r>
            <a:r>
              <a:rPr lang="en-US" dirty="0"/>
              <a:t>as the strict continuation of </a:t>
            </a:r>
            <a:r>
              <a:rPr lang="en-US" dirty="0" smtClean="0"/>
              <a:t>T .  Therefore, it </a:t>
            </a:r>
            <a:r>
              <a:rPr lang="en-US" dirty="0"/>
              <a:t>is uniquely determined. </a:t>
            </a:r>
            <a:endParaRPr lang="en-US" dirty="0" smtClean="0"/>
          </a:p>
          <a:p>
            <a:endParaRPr lang="en-US" sz="1600" dirty="0"/>
          </a:p>
          <a:p>
            <a:r>
              <a:rPr lang="en-US" dirty="0" smtClean="0"/>
              <a:t>Moreover</a:t>
            </a:r>
            <a:r>
              <a:rPr lang="en-US" dirty="0"/>
              <a:t>, every operator </a:t>
            </a:r>
            <a:r>
              <a:rPr lang="en-US" dirty="0" smtClean="0"/>
              <a:t>in  End</a:t>
            </a:r>
            <a:r>
              <a:rPr lang="de-DE" baseline="-25000" dirty="0" smtClean="0"/>
              <a:t>M(A)</a:t>
            </a:r>
            <a:r>
              <a:rPr lang="de-DE" dirty="0" smtClean="0"/>
              <a:t>*(M(X),M(Y))  </a:t>
            </a:r>
            <a:r>
              <a:rPr lang="en-US" dirty="0" smtClean="0"/>
              <a:t>arises </a:t>
            </a:r>
            <a:br>
              <a:rPr lang="en-US" dirty="0" smtClean="0"/>
            </a:br>
            <a:r>
              <a:rPr lang="en-US" dirty="0" smtClean="0"/>
              <a:t>this </a:t>
            </a:r>
            <a:r>
              <a:rPr lang="en-US" dirty="0"/>
              <a:t>way, i.e. the C*-algebras </a:t>
            </a:r>
            <a:r>
              <a:rPr lang="en-US" dirty="0" smtClean="0"/>
              <a:t> </a:t>
            </a:r>
            <a:r>
              <a:rPr lang="en-US" dirty="0" err="1" smtClean="0"/>
              <a:t>End</a:t>
            </a:r>
            <a:r>
              <a:rPr lang="en-US" baseline="-25000" dirty="0" err="1" smtClean="0"/>
              <a:t>M</a:t>
            </a:r>
            <a:r>
              <a:rPr lang="en-US" baseline="-25000" dirty="0" smtClean="0"/>
              <a:t>(A)</a:t>
            </a:r>
            <a:r>
              <a:rPr lang="en-US" dirty="0" smtClean="0"/>
              <a:t>*(M(X),M(Y)) </a:t>
            </a:r>
            <a:br>
              <a:rPr lang="en-US" dirty="0" smtClean="0"/>
            </a:br>
            <a:r>
              <a:rPr lang="en-US" dirty="0" smtClean="0"/>
              <a:t>and  End</a:t>
            </a:r>
            <a:r>
              <a:rPr lang="de-DE" baseline="-25000" dirty="0" smtClean="0"/>
              <a:t>A</a:t>
            </a:r>
            <a:r>
              <a:rPr lang="de-DE" dirty="0" smtClean="0"/>
              <a:t>*(X,Y)  </a:t>
            </a:r>
            <a:r>
              <a:rPr lang="de-DE" dirty="0" err="1" smtClean="0"/>
              <a:t>are</a:t>
            </a:r>
            <a:r>
              <a:rPr lang="de-DE" dirty="0" smtClean="0"/>
              <a:t> *-</a:t>
            </a:r>
            <a:r>
              <a:rPr lang="de-DE" dirty="0" err="1" smtClean="0"/>
              <a:t>isomorphic</a:t>
            </a:r>
            <a:r>
              <a:rPr lang="de-DE" dirty="0" smtClean="0"/>
              <a:t>.</a:t>
            </a:r>
          </a:p>
          <a:p>
            <a:endParaRPr lang="en-US" sz="1600" dirty="0" smtClean="0"/>
          </a:p>
          <a:p>
            <a:r>
              <a:rPr lang="en-US" dirty="0" smtClean="0"/>
              <a:t>This covers also the non-full variant of the definition.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4656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317358" cy="5148262"/>
          </a:xfrm>
        </p:spPr>
        <p:txBody>
          <a:bodyPr/>
          <a:lstStyle/>
          <a:p>
            <a:r>
              <a:rPr lang="en-US" dirty="0" smtClean="0"/>
              <a:t>"</a:t>
            </a:r>
            <a:r>
              <a:rPr lang="de-DE" b="1" dirty="0" smtClean="0"/>
              <a:t>Compact</a:t>
            </a:r>
            <a:r>
              <a:rPr lang="en-US" dirty="0" smtClean="0"/>
              <a:t>"</a:t>
            </a:r>
            <a:r>
              <a:rPr lang="de-DE" b="1" dirty="0" smtClean="0"/>
              <a:t> </a:t>
            </a:r>
            <a:r>
              <a:rPr lang="de-DE" b="1" dirty="0" err="1" smtClean="0"/>
              <a:t>operator</a:t>
            </a:r>
            <a:r>
              <a:rPr lang="de-DE" b="1" dirty="0" smtClean="0"/>
              <a:t> C*-</a:t>
            </a:r>
            <a:r>
              <a:rPr lang="de-DE" b="1" dirty="0" err="1" smtClean="0"/>
              <a:t>algebras</a:t>
            </a:r>
            <a:endParaRPr lang="de-DE" b="1" dirty="0" smtClean="0"/>
          </a:p>
          <a:p>
            <a:endParaRPr lang="de-DE" dirty="0"/>
          </a:p>
          <a:p>
            <a:r>
              <a:rPr lang="de-DE" b="1" dirty="0" smtClean="0"/>
              <a:t>Theorem: </a:t>
            </a:r>
          </a:p>
          <a:p>
            <a:endParaRPr lang="de-DE" sz="1000" dirty="0"/>
          </a:p>
          <a:p>
            <a:r>
              <a:rPr lang="en-US" dirty="0"/>
              <a:t>Let </a:t>
            </a:r>
            <a:r>
              <a:rPr lang="en-US" dirty="0" smtClean="0"/>
              <a:t> A  be </a:t>
            </a:r>
            <a:r>
              <a:rPr lang="en-US" dirty="0"/>
              <a:t>a C*-algebra with multiplier algebra </a:t>
            </a:r>
            <a:r>
              <a:rPr lang="en-US" dirty="0" smtClean="0"/>
              <a:t> M(A) . </a:t>
            </a:r>
            <a:r>
              <a:rPr lang="en-US" dirty="0"/>
              <a:t>Let </a:t>
            </a:r>
            <a:r>
              <a:rPr lang="en-US" dirty="0" smtClean="0"/>
              <a:t> X  be a full </a:t>
            </a:r>
            <a:r>
              <a:rPr lang="en-US" dirty="0"/>
              <a:t>Hilbert A-module and </a:t>
            </a:r>
            <a:r>
              <a:rPr lang="en-US" dirty="0" smtClean="0"/>
              <a:t> M(X</a:t>
            </a:r>
            <a:r>
              <a:rPr lang="en-US" dirty="0"/>
              <a:t>) </a:t>
            </a:r>
            <a:r>
              <a:rPr lang="en-US" dirty="0" smtClean="0"/>
              <a:t> be </a:t>
            </a:r>
            <a:r>
              <a:rPr lang="en-US" dirty="0"/>
              <a:t>its full multiplier module</a:t>
            </a:r>
            <a:r>
              <a:rPr lang="en-US" dirty="0" smtClean="0"/>
              <a:t>.</a:t>
            </a:r>
          </a:p>
          <a:p>
            <a:endParaRPr lang="en-US" sz="1000" dirty="0"/>
          </a:p>
          <a:p>
            <a:r>
              <a:rPr lang="en-US" dirty="0" smtClean="0"/>
              <a:t>The </a:t>
            </a:r>
            <a:r>
              <a:rPr lang="en-US" dirty="0"/>
              <a:t>C*-algebra </a:t>
            </a:r>
            <a:r>
              <a:rPr lang="en-US" dirty="0" smtClean="0"/>
              <a:t> K</a:t>
            </a:r>
            <a:r>
              <a:rPr lang="en-US" baseline="-25000" dirty="0" smtClean="0"/>
              <a:t>A</a:t>
            </a:r>
            <a:r>
              <a:rPr lang="en-US" dirty="0" smtClean="0"/>
              <a:t>(X</a:t>
            </a:r>
            <a:r>
              <a:rPr lang="en-US" dirty="0"/>
              <a:t>) </a:t>
            </a:r>
            <a:r>
              <a:rPr lang="en-US" dirty="0" smtClean="0"/>
              <a:t> of </a:t>
            </a:r>
            <a:r>
              <a:rPr lang="en-US" dirty="0"/>
              <a:t>all "compact" operators on X admits a </a:t>
            </a:r>
            <a:r>
              <a:rPr lang="en-US" dirty="0" smtClean="0"/>
              <a:t>*-isomorphic </a:t>
            </a:r>
            <a:r>
              <a:rPr lang="en-US" dirty="0"/>
              <a:t>embedding into the C*-algebra K</a:t>
            </a:r>
            <a:r>
              <a:rPr lang="en-US" baseline="-25000" dirty="0"/>
              <a:t>M(A)</a:t>
            </a:r>
            <a:r>
              <a:rPr lang="en-US" dirty="0"/>
              <a:t>(M(X)) </a:t>
            </a:r>
            <a:r>
              <a:rPr lang="en-US" dirty="0" smtClean="0"/>
              <a:t> of </a:t>
            </a:r>
            <a:r>
              <a:rPr lang="en-US" dirty="0"/>
              <a:t>all "compact" </a:t>
            </a:r>
            <a:r>
              <a:rPr lang="en-US" dirty="0" smtClean="0"/>
              <a:t>operators </a:t>
            </a:r>
            <a:r>
              <a:rPr lang="en-US" dirty="0"/>
              <a:t>on </a:t>
            </a:r>
            <a:r>
              <a:rPr lang="en-US" dirty="0" smtClean="0"/>
              <a:t> M(X</a:t>
            </a:r>
            <a:r>
              <a:rPr lang="en-US" dirty="0"/>
              <a:t>).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</a:t>
            </a:r>
            <a:r>
              <a:rPr lang="en-US" baseline="-25000" dirty="0" smtClean="0"/>
              <a:t>A</a:t>
            </a:r>
            <a:r>
              <a:rPr lang="en-US" dirty="0" smtClean="0"/>
              <a:t>(X)  </a:t>
            </a:r>
            <a:r>
              <a:rPr lang="en-US" dirty="0"/>
              <a:t>is smaller than </a:t>
            </a:r>
            <a:r>
              <a:rPr lang="en-US" dirty="0" smtClean="0"/>
              <a:t> K</a:t>
            </a:r>
            <a:r>
              <a:rPr lang="en-US" baseline="-25000" dirty="0" smtClean="0"/>
              <a:t>M(A</a:t>
            </a:r>
            <a:r>
              <a:rPr lang="en-US" baseline="-25000" dirty="0"/>
              <a:t>)</a:t>
            </a:r>
            <a:r>
              <a:rPr lang="en-US" dirty="0"/>
              <a:t>(M(X)) </a:t>
            </a:r>
            <a:r>
              <a:rPr lang="en-US" dirty="0" smtClean="0"/>
              <a:t> if </a:t>
            </a:r>
            <a:r>
              <a:rPr lang="en-US" dirty="0"/>
              <a:t>X </a:t>
            </a:r>
            <a:r>
              <a:rPr lang="en-US" dirty="0" smtClean="0"/>
              <a:t>≠ M(X).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956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101334" cy="5148262"/>
          </a:xfrm>
        </p:spPr>
        <p:txBody>
          <a:bodyPr/>
          <a:lstStyle/>
          <a:p>
            <a:r>
              <a:rPr lang="de-DE" b="1" dirty="0" err="1" smtClean="0"/>
              <a:t>Bounded</a:t>
            </a:r>
            <a:r>
              <a:rPr lang="de-DE" b="1" dirty="0" smtClean="0"/>
              <a:t> </a:t>
            </a:r>
            <a:r>
              <a:rPr lang="de-DE" b="1" dirty="0" err="1" smtClean="0"/>
              <a:t>module</a:t>
            </a:r>
            <a:r>
              <a:rPr lang="de-DE" b="1" dirty="0" smtClean="0"/>
              <a:t> </a:t>
            </a:r>
            <a:r>
              <a:rPr lang="de-DE" b="1" dirty="0" err="1" smtClean="0"/>
              <a:t>operator</a:t>
            </a:r>
            <a:r>
              <a:rPr lang="de-DE" b="1" dirty="0" smtClean="0"/>
              <a:t> </a:t>
            </a:r>
            <a:r>
              <a:rPr lang="de-DE" b="1" dirty="0" err="1" smtClean="0"/>
              <a:t>algebras</a:t>
            </a:r>
            <a:endParaRPr lang="de-DE" b="1" dirty="0" smtClean="0"/>
          </a:p>
          <a:p>
            <a:endParaRPr lang="de-DE" b="1" dirty="0"/>
          </a:p>
          <a:p>
            <a:r>
              <a:rPr lang="de-DE" b="1" dirty="0" smtClean="0"/>
              <a:t>Theorem</a:t>
            </a:r>
            <a:r>
              <a:rPr lang="de-DE" b="1" dirty="0"/>
              <a:t>: </a:t>
            </a:r>
          </a:p>
          <a:p>
            <a:endParaRPr lang="de-DE" sz="1000" dirty="0"/>
          </a:p>
          <a:p>
            <a:r>
              <a:rPr lang="en-US" dirty="0"/>
              <a:t>Let  A  be a C*-algebra with multiplier algebra  M(A) . Let  X  be a full Hilbert A-module and  M(X)  be its full multiplier module.</a:t>
            </a:r>
          </a:p>
          <a:p>
            <a:endParaRPr lang="en-US" dirty="0"/>
          </a:p>
          <a:p>
            <a:r>
              <a:rPr lang="en-US" dirty="0" smtClean="0"/>
              <a:t>There </a:t>
            </a:r>
            <a:r>
              <a:rPr lang="en-US" dirty="0"/>
              <a:t>does not exist any bounded M(A)-linear </a:t>
            </a:r>
            <a:r>
              <a:rPr lang="en-US" dirty="0" smtClean="0"/>
              <a:t>map  </a:t>
            </a:r>
            <a:br>
              <a:rPr lang="en-US" dirty="0" smtClean="0"/>
            </a:br>
            <a:r>
              <a:rPr lang="en-US" dirty="0" smtClean="0"/>
              <a:t>T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/>
              <a:t>: M(X)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M(X</a:t>
            </a:r>
            <a:r>
              <a:rPr lang="en-US" dirty="0" smtClean="0"/>
              <a:t>)  such </a:t>
            </a:r>
            <a:r>
              <a:rPr lang="en-US" dirty="0"/>
              <a:t>that </a:t>
            </a:r>
            <a:r>
              <a:rPr lang="en-US" dirty="0" smtClean="0"/>
              <a:t> T</a:t>
            </a:r>
            <a:r>
              <a:rPr lang="en-US" baseline="-25000" dirty="0" smtClean="0"/>
              <a:t>0</a:t>
            </a:r>
            <a:r>
              <a:rPr lang="en-US" dirty="0" smtClean="0"/>
              <a:t> ≠0  on  </a:t>
            </a:r>
            <a:r>
              <a:rPr lang="en-US" dirty="0"/>
              <a:t>M(X), but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/>
              <a:t>= 0 </a:t>
            </a:r>
            <a:r>
              <a:rPr lang="en-US" dirty="0" smtClean="0"/>
              <a:t> on  X</a:t>
            </a:r>
            <a:r>
              <a:rPr lang="en-US" dirty="0">
                <a:sym typeface="Math1" panose="05000502060100000001" pitchFamily="2" charset="2"/>
              </a:rPr>
              <a:t></a:t>
            </a:r>
            <a:r>
              <a:rPr lang="en-US" dirty="0" smtClean="0"/>
              <a:t>M(X) .</a:t>
            </a:r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5299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836712"/>
            <a:ext cx="8317358" cy="5328592"/>
          </a:xfrm>
        </p:spPr>
        <p:txBody>
          <a:bodyPr/>
          <a:lstStyle/>
          <a:p>
            <a:r>
              <a:rPr lang="en-US" dirty="0" smtClean="0"/>
              <a:t>Noticed by </a:t>
            </a:r>
            <a:r>
              <a:rPr lang="en-US" dirty="0" err="1" smtClean="0"/>
              <a:t>Bartosz</a:t>
            </a:r>
            <a:r>
              <a:rPr lang="en-US" dirty="0" smtClean="0"/>
              <a:t> Kwasniewski I became aware of the double-centralizer based definition of multiplier modules initiated by Matthew </a:t>
            </a:r>
            <a:r>
              <a:rPr lang="en-US" dirty="0" err="1" smtClean="0"/>
              <a:t>Daws</a:t>
            </a:r>
            <a:r>
              <a:rPr lang="en-US" dirty="0" smtClean="0"/>
              <a:t> in [D1,D2] </a:t>
            </a:r>
            <a:r>
              <a:rPr lang="en-US" dirty="0"/>
              <a:t>(2010) </a:t>
            </a:r>
            <a:r>
              <a:rPr lang="en-US" dirty="0" smtClean="0"/>
              <a:t>and considered in depth by </a:t>
            </a:r>
            <a:r>
              <a:rPr lang="en-US" dirty="0" err="1" smtClean="0"/>
              <a:t>Alcides</a:t>
            </a:r>
            <a:r>
              <a:rPr lang="en-US" dirty="0" smtClean="0"/>
              <a:t> Buss, </a:t>
            </a:r>
            <a:r>
              <a:rPr lang="en-US" dirty="0" err="1" smtClean="0"/>
              <a:t>Bartosz</a:t>
            </a:r>
            <a:r>
              <a:rPr lang="en-US" dirty="0" smtClean="0"/>
              <a:t> Kwasniewski, Andrew McKee and Adam </a:t>
            </a:r>
            <a:r>
              <a:rPr lang="en-US" dirty="0" err="1" smtClean="0"/>
              <a:t>Skalski</a:t>
            </a:r>
            <a:r>
              <a:rPr lang="en-US" dirty="0" smtClean="0"/>
              <a:t> in [BKMS] </a:t>
            </a:r>
            <a:r>
              <a:rPr lang="en-US" dirty="0"/>
              <a:t>(2024)</a:t>
            </a:r>
            <a:r>
              <a:rPr lang="en-US" dirty="0" smtClean="0"/>
              <a:t>.  Cf. [</a:t>
            </a:r>
            <a:r>
              <a:rPr lang="en-US" dirty="0" err="1" smtClean="0"/>
              <a:t>EchRae</a:t>
            </a:r>
            <a:r>
              <a:rPr lang="en-US" dirty="0" smtClean="0"/>
              <a:t>, </a:t>
            </a:r>
            <a:r>
              <a:rPr lang="en-US" dirty="0" err="1" smtClean="0"/>
              <a:t>Delf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ín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] for representations.</a:t>
            </a:r>
            <a:endParaRPr lang="en-US" dirty="0" smtClean="0"/>
          </a:p>
          <a:p>
            <a:endParaRPr lang="en-US" sz="800" dirty="0" smtClean="0"/>
          </a:p>
          <a:p>
            <a:r>
              <a:rPr lang="en-US" dirty="0" smtClean="0"/>
              <a:t>They work with </a:t>
            </a:r>
            <a:r>
              <a:rPr lang="en-US" dirty="0" err="1" smtClean="0"/>
              <a:t>Banach</a:t>
            </a:r>
            <a:r>
              <a:rPr lang="en-US" dirty="0" smtClean="0"/>
              <a:t> A-B </a:t>
            </a:r>
            <a:r>
              <a:rPr lang="en-US" dirty="0" err="1" smtClean="0"/>
              <a:t>bimodules</a:t>
            </a:r>
            <a:r>
              <a:rPr lang="en-US" dirty="0" smtClean="0"/>
              <a:t>  X  connecting two given C*-algebras  A  and  B  as *-correspondences, specializing finally on </a:t>
            </a:r>
            <a:r>
              <a:rPr lang="en-US" dirty="0" err="1" smtClean="0"/>
              <a:t>imprimitivity</a:t>
            </a:r>
            <a:r>
              <a:rPr lang="en-US" dirty="0" smtClean="0"/>
              <a:t> </a:t>
            </a:r>
            <a:r>
              <a:rPr lang="en-US" dirty="0" err="1" smtClean="0"/>
              <a:t>bimodules</a:t>
            </a:r>
            <a:r>
              <a:rPr lang="en-US" dirty="0" smtClean="0"/>
              <a:t> (or: Hilbert A-B </a:t>
            </a:r>
            <a:r>
              <a:rPr lang="en-US" dirty="0" err="1" smtClean="0"/>
              <a:t>bimodules</a:t>
            </a:r>
            <a:r>
              <a:rPr lang="en-US" dirty="0" smtClean="0"/>
              <a:t>) in the style of strong Morita equivalence of C*-algebras. </a:t>
            </a:r>
          </a:p>
          <a:p>
            <a:endParaRPr lang="en-US" sz="800" dirty="0" smtClean="0"/>
          </a:p>
          <a:p>
            <a:r>
              <a:rPr lang="en-US" dirty="0" smtClean="0"/>
              <a:t>C*-valued inner products appear late in the considerations.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3908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173342" cy="5148262"/>
          </a:xfrm>
        </p:spPr>
        <p:txBody>
          <a:bodyPr/>
          <a:lstStyle/>
          <a:p>
            <a:r>
              <a:rPr lang="de-DE" b="1" dirty="0" err="1" smtClean="0"/>
              <a:t>Bounded</a:t>
            </a:r>
            <a:r>
              <a:rPr lang="de-DE" b="1" dirty="0" smtClean="0"/>
              <a:t> </a:t>
            </a:r>
            <a:r>
              <a:rPr lang="de-DE" b="1" dirty="0" err="1"/>
              <a:t>module</a:t>
            </a:r>
            <a:r>
              <a:rPr lang="de-DE" b="1" dirty="0"/>
              <a:t> </a:t>
            </a:r>
            <a:r>
              <a:rPr lang="de-DE" b="1" dirty="0" err="1"/>
              <a:t>operator</a:t>
            </a:r>
            <a:r>
              <a:rPr lang="de-DE" b="1" dirty="0"/>
              <a:t> </a:t>
            </a:r>
            <a:r>
              <a:rPr lang="de-DE" b="1" dirty="0" err="1"/>
              <a:t>algebras</a:t>
            </a:r>
            <a:endParaRPr lang="de-DE" b="1" dirty="0"/>
          </a:p>
          <a:p>
            <a:endParaRPr lang="de-DE" b="1" dirty="0"/>
          </a:p>
          <a:p>
            <a:r>
              <a:rPr lang="de-DE" b="1" dirty="0" smtClean="0"/>
              <a:t>Theorem (</a:t>
            </a:r>
            <a:r>
              <a:rPr lang="de-DE" b="1" dirty="0" err="1" smtClean="0"/>
              <a:t>continued</a:t>
            </a:r>
            <a:r>
              <a:rPr lang="de-DE" b="1" dirty="0" smtClean="0"/>
              <a:t>): </a:t>
            </a:r>
            <a:endParaRPr lang="de-DE" b="1" dirty="0"/>
          </a:p>
          <a:p>
            <a:endParaRPr lang="de-DE" sz="1000" dirty="0"/>
          </a:p>
          <a:p>
            <a:r>
              <a:rPr lang="en-US" dirty="0" smtClean="0"/>
              <a:t>The </a:t>
            </a:r>
            <a:r>
              <a:rPr lang="en-US" dirty="0" err="1"/>
              <a:t>Banach</a:t>
            </a:r>
            <a:r>
              <a:rPr lang="en-US" dirty="0"/>
              <a:t> algebra </a:t>
            </a:r>
            <a:r>
              <a:rPr lang="en-US" dirty="0" smtClean="0"/>
              <a:t> </a:t>
            </a:r>
            <a:r>
              <a:rPr lang="en-US" dirty="0" err="1" smtClean="0"/>
              <a:t>End</a:t>
            </a:r>
            <a:r>
              <a:rPr lang="en-US" baseline="-25000" dirty="0" err="1" smtClean="0"/>
              <a:t>M</a:t>
            </a:r>
            <a:r>
              <a:rPr lang="en-US" baseline="-25000" dirty="0" smtClean="0"/>
              <a:t>(A</a:t>
            </a:r>
            <a:r>
              <a:rPr lang="en-US" baseline="-25000" dirty="0"/>
              <a:t>)</a:t>
            </a:r>
            <a:r>
              <a:rPr lang="en-US" dirty="0"/>
              <a:t>(M(X)) </a:t>
            </a:r>
            <a:r>
              <a:rPr lang="en-US" dirty="0" smtClean="0"/>
              <a:t> admits </a:t>
            </a:r>
            <a:r>
              <a:rPr lang="en-US" dirty="0"/>
              <a:t>an isometric embedding </a:t>
            </a:r>
            <a:r>
              <a:rPr lang="en-US" dirty="0" smtClean="0"/>
              <a:t>into the </a:t>
            </a:r>
            <a:r>
              <a:rPr lang="en-US" dirty="0" err="1"/>
              <a:t>Banach</a:t>
            </a:r>
            <a:r>
              <a:rPr lang="en-US" dirty="0"/>
              <a:t> algebra </a:t>
            </a:r>
            <a:r>
              <a:rPr lang="en-US" dirty="0" smtClean="0"/>
              <a:t> </a:t>
            </a:r>
            <a:r>
              <a:rPr lang="en-US" dirty="0" err="1" smtClean="0"/>
              <a:t>End</a:t>
            </a:r>
            <a:r>
              <a:rPr lang="en-US" baseline="-25000" dirty="0" err="1" smtClean="0"/>
              <a:t>A</a:t>
            </a:r>
            <a:r>
              <a:rPr lang="en-US" dirty="0" smtClean="0"/>
              <a:t>(X</a:t>
            </a:r>
            <a:r>
              <a:rPr lang="en-US" dirty="0"/>
              <a:t>) </a:t>
            </a:r>
            <a:r>
              <a:rPr lang="en-US" dirty="0" smtClean="0"/>
              <a:t> by </a:t>
            </a:r>
            <a:r>
              <a:rPr lang="en-US" dirty="0"/>
              <a:t>restricting an element on the </a:t>
            </a:r>
            <a:r>
              <a:rPr lang="en-US" dirty="0" smtClean="0"/>
              <a:t>domain from  M(X</a:t>
            </a:r>
            <a:r>
              <a:rPr lang="en-US" dirty="0"/>
              <a:t>) </a:t>
            </a:r>
            <a:r>
              <a:rPr lang="en-US" dirty="0" smtClean="0"/>
              <a:t> to </a:t>
            </a:r>
            <a:br>
              <a:rPr lang="en-US" dirty="0" smtClean="0"/>
            </a:br>
            <a:r>
              <a:rPr lang="en-US" dirty="0" smtClean="0"/>
              <a:t>X </a:t>
            </a:r>
            <a:r>
              <a:rPr lang="en-US" dirty="0" smtClean="0">
                <a:sym typeface="Math1" panose="05000502060100000001" pitchFamily="2" charset="2"/>
              </a:rPr>
              <a:t> </a:t>
            </a:r>
            <a:r>
              <a:rPr lang="en-US" dirty="0" smtClean="0"/>
              <a:t>M(X</a:t>
            </a:r>
            <a:r>
              <a:rPr lang="en-US" dirty="0"/>
              <a:t>). </a:t>
            </a:r>
            <a:endParaRPr lang="en-US" dirty="0" smtClean="0"/>
          </a:p>
          <a:p>
            <a:endParaRPr lang="en-US" sz="1000" dirty="0" smtClean="0"/>
          </a:p>
          <a:p>
            <a:r>
              <a:rPr lang="en-US" dirty="0" smtClean="0"/>
              <a:t>If </a:t>
            </a:r>
            <a:r>
              <a:rPr lang="en-US" dirty="0"/>
              <a:t>the left multiplier algebra of </a:t>
            </a:r>
            <a:r>
              <a:rPr lang="en-US" dirty="0" smtClean="0"/>
              <a:t> K</a:t>
            </a:r>
            <a:r>
              <a:rPr lang="en-US" baseline="-25000" dirty="0" smtClean="0"/>
              <a:t>A</a:t>
            </a:r>
            <a:r>
              <a:rPr lang="en-US" dirty="0" smtClean="0"/>
              <a:t>(X)  </a:t>
            </a:r>
            <a:r>
              <a:rPr lang="en-US" dirty="0"/>
              <a:t>is </a:t>
            </a:r>
            <a:r>
              <a:rPr lang="en-US" dirty="0" smtClean="0"/>
              <a:t>larger than </a:t>
            </a:r>
            <a:r>
              <a:rPr lang="en-US" dirty="0"/>
              <a:t>the multiplier algebra of it, then </a:t>
            </a:r>
            <a:r>
              <a:rPr lang="en-US" dirty="0" err="1"/>
              <a:t>End</a:t>
            </a:r>
            <a:r>
              <a:rPr lang="en-US" baseline="-25000" dirty="0" err="1"/>
              <a:t>M</a:t>
            </a:r>
            <a:r>
              <a:rPr lang="en-US" baseline="-25000" dirty="0"/>
              <a:t>(A)</a:t>
            </a:r>
            <a:r>
              <a:rPr lang="en-US" dirty="0"/>
              <a:t>(M(X)) </a:t>
            </a:r>
            <a:r>
              <a:rPr lang="en-US" dirty="0" smtClean="0"/>
              <a:t> can </a:t>
            </a:r>
            <a:r>
              <a:rPr lang="en-US" dirty="0"/>
              <a:t>be smaller </a:t>
            </a:r>
            <a:r>
              <a:rPr lang="en-US" dirty="0" smtClean="0"/>
              <a:t>than  </a:t>
            </a:r>
            <a:r>
              <a:rPr lang="de-DE" dirty="0" err="1" smtClean="0"/>
              <a:t>End</a:t>
            </a:r>
            <a:r>
              <a:rPr lang="de-DE" baseline="-25000" dirty="0" err="1" smtClean="0"/>
              <a:t>A</a:t>
            </a:r>
            <a:r>
              <a:rPr lang="de-DE" dirty="0" smtClean="0"/>
              <a:t>(X</a:t>
            </a:r>
            <a:r>
              <a:rPr lang="en-US" dirty="0" smtClean="0"/>
              <a:t>), i.e. not every bounded module operator might admit a bounded module operator continuation. (Existing continuations are unique.)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2323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 useBgFill="1"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909638"/>
            <a:ext cx="8424936" cy="5948362"/>
          </a:xfrm>
        </p:spPr>
        <p:txBody>
          <a:bodyPr/>
          <a:lstStyle/>
          <a:p>
            <a:r>
              <a:rPr lang="de-DE" b="1" dirty="0" err="1" smtClean="0"/>
              <a:t>Bounded</a:t>
            </a:r>
            <a:r>
              <a:rPr lang="de-DE" b="1" dirty="0" smtClean="0"/>
              <a:t> </a:t>
            </a:r>
            <a:r>
              <a:rPr lang="de-DE" b="1" dirty="0" err="1" smtClean="0"/>
              <a:t>module</a:t>
            </a:r>
            <a:r>
              <a:rPr lang="de-DE" b="1" dirty="0" smtClean="0"/>
              <a:t> </a:t>
            </a:r>
            <a:r>
              <a:rPr lang="de-DE" b="1" dirty="0" err="1" smtClean="0"/>
              <a:t>functionals</a:t>
            </a:r>
            <a:endParaRPr lang="de-DE" b="1" dirty="0" smtClean="0"/>
          </a:p>
          <a:p>
            <a:endParaRPr lang="de-DE" sz="1800" dirty="0" smtClean="0"/>
          </a:p>
          <a:p>
            <a:r>
              <a:rPr lang="de-DE" b="1" dirty="0"/>
              <a:t>Theorem: </a:t>
            </a:r>
          </a:p>
          <a:p>
            <a:endParaRPr lang="de-DE" sz="1000" dirty="0"/>
          </a:p>
          <a:p>
            <a:r>
              <a:rPr lang="en-US" dirty="0"/>
              <a:t>Let </a:t>
            </a:r>
            <a:r>
              <a:rPr lang="en-US" dirty="0" smtClean="0"/>
              <a:t> A  be </a:t>
            </a:r>
            <a:r>
              <a:rPr lang="en-US" dirty="0"/>
              <a:t>a C*-algebra with multiplier algebra </a:t>
            </a:r>
            <a:r>
              <a:rPr lang="en-US" dirty="0" smtClean="0"/>
              <a:t> M(A</a:t>
            </a:r>
            <a:r>
              <a:rPr lang="en-US" dirty="0"/>
              <a:t>). </a:t>
            </a:r>
            <a:r>
              <a:rPr lang="en-US" dirty="0" smtClean="0"/>
              <a:t>Let  </a:t>
            </a:r>
            <a:r>
              <a:rPr lang="en-US" dirty="0"/>
              <a:t>X </a:t>
            </a:r>
            <a:r>
              <a:rPr lang="en-US" dirty="0" smtClean="0"/>
              <a:t> be a full </a:t>
            </a:r>
            <a:r>
              <a:rPr lang="en-US" dirty="0"/>
              <a:t>Hilbert A-module and </a:t>
            </a:r>
            <a:r>
              <a:rPr lang="en-US" dirty="0" smtClean="0"/>
              <a:t> M(X</a:t>
            </a:r>
            <a:r>
              <a:rPr lang="en-US" dirty="0"/>
              <a:t>) </a:t>
            </a:r>
            <a:r>
              <a:rPr lang="en-US" dirty="0" smtClean="0"/>
              <a:t> be </a:t>
            </a:r>
            <a:r>
              <a:rPr lang="en-US" dirty="0"/>
              <a:t>its full multiplier module.</a:t>
            </a:r>
          </a:p>
          <a:p>
            <a:r>
              <a:rPr lang="en-US" dirty="0" smtClean="0"/>
              <a:t>There </a:t>
            </a:r>
            <a:r>
              <a:rPr lang="en-US" dirty="0"/>
              <a:t>does not exist any bounded M(A)-linear map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 smtClean="0"/>
              <a:t>M(X)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M(A)  such that  f</a:t>
            </a:r>
            <a:r>
              <a:rPr lang="en-US" baseline="-25000" dirty="0" smtClean="0"/>
              <a:t>0</a:t>
            </a:r>
            <a:r>
              <a:rPr lang="en-US" dirty="0" smtClean="0"/>
              <a:t>≠0  on  </a:t>
            </a:r>
            <a:r>
              <a:rPr lang="en-US" dirty="0"/>
              <a:t>M(X), but f</a:t>
            </a:r>
            <a:r>
              <a:rPr lang="en-US" baseline="-25000" dirty="0"/>
              <a:t>0</a:t>
            </a:r>
            <a:r>
              <a:rPr lang="en-US" dirty="0"/>
              <a:t> = 0 on </a:t>
            </a:r>
            <a:r>
              <a:rPr lang="en-US" dirty="0" smtClean="0"/>
              <a:t> X</a:t>
            </a:r>
            <a:r>
              <a:rPr lang="en-US" dirty="0" smtClean="0">
                <a:sym typeface="Math1" panose="05000502060100000001" pitchFamily="2" charset="2"/>
              </a:rPr>
              <a:t></a:t>
            </a:r>
            <a:r>
              <a:rPr lang="en-US" dirty="0" smtClean="0"/>
              <a:t>M(X</a:t>
            </a:r>
            <a:r>
              <a:rPr lang="en-US" dirty="0"/>
              <a:t>).</a:t>
            </a:r>
          </a:p>
          <a:p>
            <a:r>
              <a:rPr lang="en-US" dirty="0" smtClean="0"/>
              <a:t>The </a:t>
            </a:r>
            <a:r>
              <a:rPr lang="en-US" dirty="0" err="1"/>
              <a:t>Banach</a:t>
            </a:r>
            <a:r>
              <a:rPr lang="en-US" dirty="0"/>
              <a:t> M(A)-</a:t>
            </a:r>
            <a:r>
              <a:rPr lang="en-US" dirty="0" smtClean="0"/>
              <a:t>module  M(X)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ʹ</a:t>
            </a:r>
            <a:r>
              <a:rPr lang="de-DE" baseline="-25000" dirty="0" smtClean="0"/>
              <a:t>M(A</a:t>
            </a:r>
            <a:r>
              <a:rPr lang="de-DE" baseline="-25000" dirty="0"/>
              <a:t>)</a:t>
            </a:r>
            <a:r>
              <a:rPr lang="de-DE" dirty="0"/>
              <a:t> </a:t>
            </a:r>
            <a:r>
              <a:rPr lang="de-DE" dirty="0" smtClean="0"/>
              <a:t> </a:t>
            </a:r>
            <a:r>
              <a:rPr lang="de-DE" dirty="0" err="1" smtClean="0"/>
              <a:t>admits</a:t>
            </a:r>
            <a:r>
              <a:rPr lang="de-DE" dirty="0" smtClean="0"/>
              <a:t> </a:t>
            </a:r>
            <a:r>
              <a:rPr lang="de-DE" dirty="0"/>
              <a:t>an </a:t>
            </a:r>
            <a:r>
              <a:rPr lang="de-DE" dirty="0" err="1"/>
              <a:t>isometric</a:t>
            </a:r>
            <a:r>
              <a:rPr lang="de-DE" dirty="0"/>
              <a:t> modular </a:t>
            </a:r>
            <a:r>
              <a:rPr lang="de-DE" dirty="0" err="1" smtClean="0"/>
              <a:t>em</a:t>
            </a:r>
            <a:r>
              <a:rPr lang="en-US" dirty="0" smtClean="0"/>
              <a:t>bedding </a:t>
            </a:r>
            <a:r>
              <a:rPr lang="en-US" dirty="0"/>
              <a:t>into the </a:t>
            </a:r>
            <a:r>
              <a:rPr lang="en-US" dirty="0" err="1"/>
              <a:t>Banach</a:t>
            </a:r>
            <a:r>
              <a:rPr lang="en-US" dirty="0"/>
              <a:t> A-module </a:t>
            </a:r>
            <a:r>
              <a:rPr lang="en-US" dirty="0" smtClean="0"/>
              <a:t> X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ʹ</a:t>
            </a:r>
            <a:r>
              <a:rPr lang="en-US" baseline="-25000" dirty="0" smtClean="0"/>
              <a:t>A</a:t>
            </a:r>
            <a:r>
              <a:rPr lang="en-US" dirty="0" smtClean="0"/>
              <a:t>  by </a:t>
            </a:r>
            <a:r>
              <a:rPr lang="en-US" dirty="0"/>
              <a:t>restricting an element on </a:t>
            </a:r>
            <a:r>
              <a:rPr lang="en-US" dirty="0" smtClean="0"/>
              <a:t>the domain </a:t>
            </a:r>
            <a:r>
              <a:rPr lang="en-US" dirty="0"/>
              <a:t>from </a:t>
            </a:r>
            <a:r>
              <a:rPr lang="en-US" dirty="0" smtClean="0"/>
              <a:t> M(X)  </a:t>
            </a:r>
            <a:r>
              <a:rPr lang="en-US" dirty="0"/>
              <a:t>to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X</a:t>
            </a:r>
            <a:r>
              <a:rPr lang="en-US" dirty="0" smtClean="0">
                <a:sym typeface="Math1" panose="05000502060100000001" pitchFamily="2" charset="2"/>
              </a:rPr>
              <a:t></a:t>
            </a:r>
            <a:r>
              <a:rPr lang="en-US" dirty="0" smtClean="0"/>
              <a:t>M(X</a:t>
            </a:r>
            <a:r>
              <a:rPr lang="en-US" dirty="0"/>
              <a:t>). There exist examples such that </a:t>
            </a:r>
            <a:r>
              <a:rPr lang="en-US" dirty="0" smtClean="0"/>
              <a:t> X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ʹ</a:t>
            </a:r>
            <a:r>
              <a:rPr lang="en-US" baseline="-25000" dirty="0" smtClean="0"/>
              <a:t>A</a:t>
            </a:r>
            <a:r>
              <a:rPr lang="en-US" dirty="0" smtClean="0"/>
              <a:t> 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en-US" dirty="0" smtClean="0"/>
              <a:t>strictly </a:t>
            </a:r>
            <a:r>
              <a:rPr lang="en-US" dirty="0"/>
              <a:t>larger than the embedded copy of </a:t>
            </a:r>
            <a:r>
              <a:rPr lang="en-US" dirty="0" smtClean="0"/>
              <a:t> M(X)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ʹ</a:t>
            </a:r>
            <a:r>
              <a:rPr lang="de-DE" baseline="-25000" dirty="0" smtClean="0"/>
              <a:t>M(A</a:t>
            </a:r>
            <a:r>
              <a:rPr lang="de-DE" baseline="-25000" dirty="0"/>
              <a:t>)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de-DE" dirty="0" smtClean="0"/>
          </a:p>
          <a:p>
            <a:fld id="{6B1B893C-F4DB-4463-A798-3A44780745C5}" type="slidenum">
              <a:rPr lang="de-DE" smtClean="0"/>
              <a:pPr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6901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 useBgFill="1"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317358" cy="5399682"/>
          </a:xfrm>
          <a:ln>
            <a:noFill/>
          </a:ln>
        </p:spPr>
        <p:txBody>
          <a:bodyPr/>
          <a:lstStyle/>
          <a:p>
            <a:r>
              <a:rPr lang="de-DE" b="1" dirty="0" smtClean="0"/>
              <a:t>Modular </a:t>
            </a:r>
            <a:r>
              <a:rPr lang="de-DE" b="1" dirty="0" err="1" smtClean="0"/>
              <a:t>maps</a:t>
            </a:r>
            <a:r>
              <a:rPr lang="de-DE" b="1" dirty="0" smtClean="0"/>
              <a:t> </a:t>
            </a:r>
            <a:r>
              <a:rPr lang="de-DE" b="1" dirty="0" err="1" smtClean="0"/>
              <a:t>from</a:t>
            </a:r>
            <a:r>
              <a:rPr lang="de-DE" b="1" dirty="0" smtClean="0"/>
              <a:t>  X  </a:t>
            </a:r>
            <a:r>
              <a:rPr lang="de-DE" b="1" dirty="0" err="1" smtClean="0"/>
              <a:t>to</a:t>
            </a:r>
            <a:r>
              <a:rPr lang="de-DE" b="1" dirty="0" smtClean="0"/>
              <a:t>  </a:t>
            </a:r>
            <a:r>
              <a:rPr lang="de-DE" b="1" dirty="0" smtClean="0"/>
              <a:t>X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ʹ</a:t>
            </a:r>
            <a:r>
              <a:rPr lang="en-US" dirty="0" smtClean="0"/>
              <a:t> </a:t>
            </a:r>
            <a:endParaRPr lang="de-DE" b="1" dirty="0" smtClean="0"/>
          </a:p>
          <a:p>
            <a:endParaRPr lang="de-DE" sz="1600" dirty="0"/>
          </a:p>
          <a:p>
            <a:r>
              <a:rPr lang="de-DE" b="1" dirty="0" smtClean="0"/>
              <a:t>Theorem:</a:t>
            </a:r>
          </a:p>
          <a:p>
            <a:endParaRPr lang="de-DE" sz="1000" dirty="0" smtClean="0"/>
          </a:p>
          <a:p>
            <a:r>
              <a:rPr lang="de-DE" dirty="0" smtClean="0"/>
              <a:t>The same </a:t>
            </a:r>
            <a:r>
              <a:rPr lang="de-DE" dirty="0" err="1" smtClean="0"/>
              <a:t>suppositions</a:t>
            </a:r>
            <a:r>
              <a:rPr lang="de-DE" dirty="0" smtClean="0"/>
              <a:t> …</a:t>
            </a:r>
          </a:p>
          <a:p>
            <a:r>
              <a:rPr lang="en-US" dirty="0" smtClean="0"/>
              <a:t>There </a:t>
            </a:r>
            <a:r>
              <a:rPr lang="en-US" dirty="0"/>
              <a:t>does not exist any bounded M(A)-linear map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/>
              <a:t>: M(X)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M(X</a:t>
            </a:r>
            <a:r>
              <a:rPr lang="en-US" dirty="0" smtClean="0"/>
              <a:t>)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ʹ</a:t>
            </a:r>
            <a:r>
              <a:rPr lang="en-US" dirty="0" smtClean="0"/>
              <a:t>  </a:t>
            </a:r>
            <a:r>
              <a:rPr lang="en-US" dirty="0" smtClean="0"/>
              <a:t>such that  T</a:t>
            </a:r>
            <a:r>
              <a:rPr lang="en-US" baseline="-25000" dirty="0" smtClean="0"/>
              <a:t>0</a:t>
            </a:r>
            <a:r>
              <a:rPr lang="en-US" dirty="0" smtClean="0"/>
              <a:t>≠0  </a:t>
            </a:r>
            <a:r>
              <a:rPr lang="en-US" dirty="0"/>
              <a:t>on </a:t>
            </a:r>
            <a:r>
              <a:rPr lang="en-US" dirty="0" smtClean="0"/>
              <a:t> M(X</a:t>
            </a:r>
            <a:r>
              <a:rPr lang="en-US" dirty="0"/>
              <a:t>), but </a:t>
            </a:r>
            <a:r>
              <a:rPr lang="en-US" dirty="0" smtClean="0"/>
              <a:t>T</a:t>
            </a:r>
            <a:r>
              <a:rPr lang="en-US" baseline="-25000" dirty="0" smtClean="0"/>
              <a:t>0</a:t>
            </a:r>
            <a:r>
              <a:rPr lang="en-US" dirty="0" smtClean="0"/>
              <a:t>=0 </a:t>
            </a:r>
            <a:r>
              <a:rPr lang="en-US" dirty="0"/>
              <a:t>on </a:t>
            </a:r>
            <a:r>
              <a:rPr lang="en-US" dirty="0" smtClean="0"/>
              <a:t>X</a:t>
            </a:r>
            <a:r>
              <a:rPr lang="en-US" dirty="0" smtClean="0">
                <a:sym typeface="Math1" panose="05000502060100000001" pitchFamily="2" charset="2"/>
              </a:rPr>
              <a:t></a:t>
            </a:r>
            <a:r>
              <a:rPr lang="en-US" dirty="0" smtClean="0"/>
              <a:t>M(X</a:t>
            </a:r>
            <a:r>
              <a:rPr lang="en-US" dirty="0"/>
              <a:t>).</a:t>
            </a:r>
          </a:p>
          <a:p>
            <a:r>
              <a:rPr lang="en-US" dirty="0" smtClean="0"/>
              <a:t>The </a:t>
            </a:r>
            <a:r>
              <a:rPr lang="en-US" dirty="0" err="1"/>
              <a:t>Banach</a:t>
            </a:r>
            <a:r>
              <a:rPr lang="en-US" dirty="0"/>
              <a:t> </a:t>
            </a:r>
            <a:r>
              <a:rPr lang="en-US" dirty="0" smtClean="0"/>
              <a:t>space  </a:t>
            </a:r>
            <a:r>
              <a:rPr lang="en-US" dirty="0" err="1"/>
              <a:t>End</a:t>
            </a:r>
            <a:r>
              <a:rPr lang="en-US" baseline="-25000" dirty="0" err="1"/>
              <a:t>M</a:t>
            </a:r>
            <a:r>
              <a:rPr lang="en-US" baseline="-25000" dirty="0"/>
              <a:t>(A)</a:t>
            </a:r>
            <a:r>
              <a:rPr lang="en-US" dirty="0"/>
              <a:t>(</a:t>
            </a:r>
            <a:r>
              <a:rPr lang="en-US" dirty="0" smtClean="0"/>
              <a:t>M(X),M(X)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ʹ</a:t>
            </a:r>
            <a:r>
              <a:rPr lang="en-US" dirty="0" smtClean="0"/>
              <a:t>)  admits </a:t>
            </a:r>
            <a:r>
              <a:rPr lang="en-US" dirty="0"/>
              <a:t>an isometric </a:t>
            </a:r>
            <a:r>
              <a:rPr lang="en-US" dirty="0" smtClean="0"/>
              <a:t>embedding </a:t>
            </a:r>
            <a:r>
              <a:rPr lang="en-US" dirty="0"/>
              <a:t>into the </a:t>
            </a:r>
            <a:r>
              <a:rPr lang="en-US" dirty="0" err="1"/>
              <a:t>Banach</a:t>
            </a:r>
            <a:r>
              <a:rPr lang="en-US" dirty="0"/>
              <a:t> space </a:t>
            </a:r>
            <a:r>
              <a:rPr lang="en-US" dirty="0" err="1" smtClean="0"/>
              <a:t>End</a:t>
            </a:r>
            <a:r>
              <a:rPr lang="en-US" baseline="-25000" dirty="0" err="1" smtClean="0"/>
              <a:t>A</a:t>
            </a:r>
            <a:r>
              <a:rPr lang="en-US" dirty="0" smtClean="0"/>
              <a:t>(X,X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ʹ</a:t>
            </a:r>
            <a:r>
              <a:rPr lang="en-US" dirty="0" smtClean="0"/>
              <a:t>)  by </a:t>
            </a:r>
            <a:r>
              <a:rPr lang="en-US" dirty="0"/>
              <a:t>restricting an element </a:t>
            </a:r>
            <a:r>
              <a:rPr lang="en-US" dirty="0" smtClean="0"/>
              <a:t>on the </a:t>
            </a:r>
            <a:r>
              <a:rPr lang="en-US" dirty="0"/>
              <a:t>domain from </a:t>
            </a:r>
            <a:r>
              <a:rPr lang="en-US" dirty="0" smtClean="0"/>
              <a:t> M(X)  </a:t>
            </a:r>
            <a:r>
              <a:rPr lang="en-US" dirty="0"/>
              <a:t>to </a:t>
            </a:r>
            <a:r>
              <a:rPr lang="en-US" dirty="0" smtClean="0"/>
              <a:t> X</a:t>
            </a:r>
            <a:r>
              <a:rPr lang="en-US" dirty="0" smtClean="0">
                <a:sym typeface="Math1" panose="05000502060100000001" pitchFamily="2" charset="2"/>
              </a:rPr>
              <a:t></a:t>
            </a:r>
            <a:r>
              <a:rPr lang="en-US" dirty="0" smtClean="0"/>
              <a:t>M(X) . </a:t>
            </a:r>
            <a:r>
              <a:rPr lang="en-US" dirty="0"/>
              <a:t>There exist examples such </a:t>
            </a:r>
            <a:r>
              <a:rPr lang="en-US" dirty="0" smtClean="0"/>
              <a:t>that  </a:t>
            </a:r>
            <a:r>
              <a:rPr lang="en-US" dirty="0" err="1" smtClean="0"/>
              <a:t>End</a:t>
            </a:r>
            <a:r>
              <a:rPr lang="en-US" baseline="-25000" dirty="0" err="1" smtClean="0"/>
              <a:t>A</a:t>
            </a:r>
            <a:r>
              <a:rPr lang="en-US" dirty="0" smtClean="0"/>
              <a:t>(X,X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ʹ</a:t>
            </a:r>
            <a:r>
              <a:rPr lang="en-US" dirty="0" smtClean="0"/>
              <a:t>)  is </a:t>
            </a:r>
            <a:r>
              <a:rPr lang="en-US" dirty="0"/>
              <a:t>strictly larger than the embedded copy </a:t>
            </a:r>
            <a:r>
              <a:rPr lang="en-US" dirty="0" smtClean="0"/>
              <a:t>of  </a:t>
            </a:r>
            <a:r>
              <a:rPr lang="de-DE" dirty="0" err="1" smtClean="0"/>
              <a:t>End</a:t>
            </a:r>
            <a:r>
              <a:rPr lang="de-DE" baseline="-25000" dirty="0" err="1" smtClean="0"/>
              <a:t>M</a:t>
            </a:r>
            <a:r>
              <a:rPr lang="de-DE" baseline="-25000" dirty="0" smtClean="0"/>
              <a:t>(A</a:t>
            </a:r>
            <a:r>
              <a:rPr lang="de-DE" baseline="-25000" dirty="0"/>
              <a:t>)</a:t>
            </a:r>
            <a:r>
              <a:rPr lang="de-DE" dirty="0"/>
              <a:t>(</a:t>
            </a:r>
            <a:r>
              <a:rPr lang="de-DE" dirty="0" smtClean="0"/>
              <a:t>M(X),M(X)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ʹ</a:t>
            </a:r>
            <a:r>
              <a:rPr lang="de-DE" dirty="0" smtClean="0"/>
              <a:t>) .</a:t>
            </a:r>
            <a:endParaRPr lang="de-DE" dirty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4793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smtClean="0"/>
              <a:t>Q</a:t>
            </a:r>
            <a:endParaRPr lang="de-DE" altLang="de-DE" dirty="0" smtClean="0"/>
          </a:p>
        </p:txBody>
      </p:sp>
      <p:sp>
        <p:nvSpPr>
          <p:cNvPr id="6147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altLang="de-DE" sz="4000" b="1" dirty="0" err="1" smtClean="0"/>
              <a:t>Ideas</a:t>
            </a:r>
            <a:r>
              <a:rPr lang="de-DE" altLang="de-DE" sz="4000" b="1" dirty="0" smtClean="0"/>
              <a:t> </a:t>
            </a:r>
            <a:r>
              <a:rPr lang="de-DE" altLang="de-DE" sz="4000" b="1" dirty="0" err="1" smtClean="0"/>
              <a:t>and</a:t>
            </a:r>
            <a:r>
              <a:rPr lang="de-DE" altLang="de-DE" sz="4000" b="1" dirty="0" smtClean="0"/>
              <a:t> </a:t>
            </a:r>
            <a:r>
              <a:rPr lang="de-DE" altLang="de-DE" sz="4000" b="1" dirty="0" err="1" smtClean="0"/>
              <a:t>Questions</a:t>
            </a:r>
            <a:endParaRPr lang="de-DE" altLang="de-DE" sz="4000" b="1" dirty="0" smtClean="0"/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201B41-929D-443A-87B4-93E02B944DE7}" type="slidenum">
              <a:rPr lang="de-DE" altLang="de-DE" sz="1000" smtClean="0"/>
              <a:pPr>
                <a:spcBef>
                  <a:spcPct val="0"/>
                </a:spcBef>
              </a:pPr>
              <a:t>33</a:t>
            </a:fld>
            <a:endParaRPr lang="de-DE" altLang="de-DE" sz="1000" smtClean="0"/>
          </a:p>
        </p:txBody>
      </p:sp>
    </p:spTree>
    <p:extLst>
      <p:ext uri="{BB962C8B-B14F-4D97-AF65-F5344CB8AC3E}">
        <p14:creationId xmlns:p14="http://schemas.microsoft.com/office/powerpoint/2010/main" val="203566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317358" cy="514826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Are multiplier modules C*-reflexive as Hilbert C*-modules? </a:t>
            </a:r>
            <a:r>
              <a:rPr lang="en-US" dirty="0"/>
              <a:t>(</a:t>
            </a:r>
            <a:r>
              <a:rPr lang="en-US" dirty="0" smtClean="0"/>
              <a:t>it depends on the choice of  A  or  M(A) ?)</a:t>
            </a:r>
          </a:p>
          <a:p>
            <a:r>
              <a:rPr lang="en-US" dirty="0" smtClean="0"/>
              <a:t>Can certain C*-reflexive Hilbert C*-modules be characterized by intrinsic properties</a:t>
            </a:r>
            <a:r>
              <a:rPr lang="en-US" dirty="0" smtClean="0"/>
              <a:t>?</a:t>
            </a:r>
          </a:p>
          <a:p>
            <a:r>
              <a:rPr lang="en-US" dirty="0" smtClean="0"/>
              <a:t>In general:  X</a:t>
            </a:r>
            <a:r>
              <a:rPr lang="en-US" dirty="0" smtClean="0">
                <a:sym typeface="Math1" panose="05000502060100000001" pitchFamily="2" charset="2"/>
              </a:rPr>
              <a:t></a:t>
            </a:r>
            <a:r>
              <a:rPr lang="en-US" dirty="0" smtClean="0"/>
              <a:t>X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ʹʹ</a:t>
            </a:r>
            <a:r>
              <a:rPr lang="en-US" dirty="0" smtClean="0">
                <a:sym typeface="Math1" panose="05000502060100000001" pitchFamily="2" charset="2"/>
              </a:rPr>
              <a:t></a:t>
            </a:r>
            <a:r>
              <a:rPr lang="en-US" dirty="0" smtClean="0"/>
              <a:t>X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ʹ</a:t>
            </a:r>
            <a:r>
              <a:rPr lang="en-US" dirty="0" smtClean="0"/>
              <a:t> , and all four pairs of inclusion relations appear in examples.  X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ʹʹʹ</a:t>
            </a:r>
            <a:r>
              <a:rPr lang="en-US" dirty="0" smtClean="0"/>
              <a:t> = X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ʹ</a:t>
            </a:r>
            <a:r>
              <a:rPr lang="en-US" dirty="0" smtClean="0"/>
              <a:t> .</a:t>
            </a:r>
            <a:endParaRPr lang="en-US" dirty="0" smtClean="0"/>
          </a:p>
          <a:p>
            <a:endParaRPr lang="en-US" sz="1600" dirty="0" smtClean="0"/>
          </a:p>
          <a:p>
            <a:r>
              <a:rPr lang="en-US" dirty="0" smtClean="0"/>
              <a:t>Are there (interesting) families of pairwise non-*-</a:t>
            </a:r>
            <a:r>
              <a:rPr lang="en-US" dirty="0" err="1" smtClean="0"/>
              <a:t>isomor-phic</a:t>
            </a:r>
            <a:r>
              <a:rPr lang="en-US" dirty="0" smtClean="0"/>
              <a:t> C*-algebras  K</a:t>
            </a:r>
            <a:r>
              <a:rPr lang="en-US" baseline="-25000" dirty="0" smtClean="0"/>
              <a:t>A</a:t>
            </a:r>
            <a:r>
              <a:rPr lang="en-US" dirty="0" smtClean="0"/>
              <a:t>(X)  based on (parametrized) families of non-</a:t>
            </a:r>
            <a:r>
              <a:rPr lang="en-US" dirty="0" err="1" smtClean="0"/>
              <a:t>adjointable</a:t>
            </a:r>
            <a:r>
              <a:rPr lang="en-US" dirty="0" smtClean="0"/>
              <a:t> invertible bounded module operators  T  on  X  changing the C*-valued inner product on  X  ?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00546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Can </a:t>
            </a:r>
            <a:r>
              <a:rPr lang="de-DE" dirty="0" err="1" smtClean="0"/>
              <a:t>two-sided</a:t>
            </a:r>
            <a:r>
              <a:rPr lang="de-DE" dirty="0" smtClean="0"/>
              <a:t> norm-</a:t>
            </a:r>
            <a:r>
              <a:rPr lang="de-DE" dirty="0" err="1" smtClean="0"/>
              <a:t>closed</a:t>
            </a:r>
            <a:r>
              <a:rPr lang="de-DE" dirty="0" smtClean="0"/>
              <a:t> </a:t>
            </a:r>
            <a:r>
              <a:rPr lang="de-DE" dirty="0" err="1" smtClean="0"/>
              <a:t>ideals</a:t>
            </a:r>
            <a:r>
              <a:rPr lang="de-DE" dirty="0" smtClean="0"/>
              <a:t>  A  in M(A)  </a:t>
            </a:r>
            <a:r>
              <a:rPr lang="de-DE" dirty="0" err="1" smtClean="0"/>
              <a:t>and</a:t>
            </a:r>
            <a:r>
              <a:rPr lang="de-DE" dirty="0" smtClean="0"/>
              <a:t> Hilbert A-modules  X  </a:t>
            </a:r>
            <a:r>
              <a:rPr lang="de-DE" dirty="0" err="1" smtClean="0"/>
              <a:t>replaced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one-sided</a:t>
            </a:r>
            <a:r>
              <a:rPr lang="de-DE" dirty="0" smtClean="0"/>
              <a:t> norm-</a:t>
            </a:r>
            <a:r>
              <a:rPr lang="de-DE" dirty="0" err="1" smtClean="0"/>
              <a:t>closed</a:t>
            </a:r>
            <a:r>
              <a:rPr lang="de-DE" dirty="0" smtClean="0"/>
              <a:t> </a:t>
            </a:r>
            <a:r>
              <a:rPr lang="de-DE" dirty="0" err="1" smtClean="0"/>
              <a:t>ideals</a:t>
            </a:r>
            <a:r>
              <a:rPr lang="de-DE" dirty="0" smtClean="0"/>
              <a:t>  </a:t>
            </a:r>
            <a:r>
              <a:rPr lang="de-DE" dirty="0" smtClean="0"/>
              <a:t>I  </a:t>
            </a:r>
            <a:r>
              <a:rPr lang="de-DE" dirty="0" smtClean="0"/>
              <a:t>in </a:t>
            </a:r>
            <a:r>
              <a:rPr lang="de-DE" dirty="0" err="1" smtClean="0"/>
              <a:t>certain</a:t>
            </a:r>
            <a:r>
              <a:rPr lang="de-DE" dirty="0" smtClean="0"/>
              <a:t> </a:t>
            </a:r>
            <a:r>
              <a:rPr lang="de-DE" dirty="0" err="1" smtClean="0"/>
              <a:t>unital</a:t>
            </a:r>
            <a:r>
              <a:rPr lang="de-DE" dirty="0" smtClean="0"/>
              <a:t> C*-</a:t>
            </a:r>
            <a:r>
              <a:rPr lang="de-DE" dirty="0" err="1" smtClean="0"/>
              <a:t>algebras</a:t>
            </a:r>
            <a:r>
              <a:rPr lang="de-DE" dirty="0" smtClean="0"/>
              <a:t>  B  </a:t>
            </a:r>
            <a:r>
              <a:rPr lang="de-DE" dirty="0" err="1" smtClean="0"/>
              <a:t>to</a:t>
            </a:r>
            <a:r>
              <a:rPr lang="de-DE" dirty="0" smtClean="0"/>
              <a:t> form „</a:t>
            </a:r>
            <a:r>
              <a:rPr lang="de-DE" dirty="0" err="1" smtClean="0"/>
              <a:t>one-sided</a:t>
            </a:r>
            <a:r>
              <a:rPr lang="de-DE" dirty="0" smtClean="0"/>
              <a:t> </a:t>
            </a:r>
            <a:r>
              <a:rPr lang="de-DE" dirty="0" err="1" smtClean="0"/>
              <a:t>multiplier</a:t>
            </a:r>
            <a:r>
              <a:rPr lang="de-DE" dirty="0" smtClean="0"/>
              <a:t> </a:t>
            </a:r>
            <a:r>
              <a:rPr lang="de-DE" dirty="0" err="1" smtClean="0"/>
              <a:t>modules</a:t>
            </a:r>
            <a:r>
              <a:rPr lang="de-DE" dirty="0" smtClean="0"/>
              <a:t>  M(I)“ 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?</a:t>
            </a:r>
          </a:p>
          <a:p>
            <a:endParaRPr lang="de-DE" dirty="0"/>
          </a:p>
          <a:p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exist</a:t>
            </a:r>
            <a:r>
              <a:rPr lang="de-DE" dirty="0" smtClean="0"/>
              <a:t>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considerations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V. M. Manuilov, 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arxiv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21799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3489324"/>
            <a:ext cx="7885112" cy="2387948"/>
          </a:xfrm>
        </p:spPr>
        <p:txBody>
          <a:bodyPr/>
          <a:lstStyle/>
          <a:p>
            <a:r>
              <a:rPr lang="en-US" dirty="0" smtClean="0"/>
              <a:t>Discussions …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you for your attention.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New York, online, April 2025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6147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altLang="de-DE" sz="4000" b="1" dirty="0" smtClean="0"/>
              <a:t>References</a:t>
            </a: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201B41-929D-443A-87B4-93E02B944DE7}" type="slidenum">
              <a:rPr lang="de-DE" altLang="de-DE" sz="1000" smtClean="0"/>
              <a:pPr>
                <a:spcBef>
                  <a:spcPct val="0"/>
                </a:spcBef>
              </a:pPr>
              <a:t>37</a:t>
            </a:fld>
            <a:endParaRPr lang="de-DE" altLang="de-DE" sz="1000" smtClean="0"/>
          </a:p>
        </p:txBody>
      </p:sp>
    </p:spTree>
    <p:extLst>
      <p:ext uri="{BB962C8B-B14F-4D97-AF65-F5344CB8AC3E}">
        <p14:creationId xmlns:p14="http://schemas.microsoft.com/office/powerpoint/2010/main" val="51720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692695"/>
            <a:ext cx="7957318" cy="5453507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49173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5"/>
            <a:ext cx="7200800" cy="5487295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6748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 useBgFill="1"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908720"/>
            <a:ext cx="8352928" cy="5949280"/>
          </a:xfrm>
        </p:spPr>
        <p:txBody>
          <a:bodyPr/>
          <a:lstStyle/>
          <a:p>
            <a:r>
              <a:rPr lang="de-DE" b="1" dirty="0" smtClean="0"/>
              <a:t>Theorem: </a:t>
            </a:r>
          </a:p>
          <a:p>
            <a:r>
              <a:rPr lang="de-DE" sz="1600" dirty="0" smtClean="0"/>
              <a:t>[</a:t>
            </a:r>
            <a:r>
              <a:rPr lang="de-DE" sz="1600" dirty="0"/>
              <a:t>L</a:t>
            </a:r>
            <a:r>
              <a:rPr lang="de-DE" sz="1600" dirty="0" smtClean="0"/>
              <a:t>ance, </a:t>
            </a:r>
            <a:r>
              <a:rPr lang="de-DE" sz="1600" dirty="0" err="1" smtClean="0"/>
              <a:t>Thm</a:t>
            </a:r>
            <a:r>
              <a:rPr lang="de-DE" sz="1600" dirty="0" smtClean="0"/>
              <a:t>.], </a:t>
            </a:r>
            <a:r>
              <a:rPr lang="de-DE" sz="1600" dirty="0"/>
              <a:t>[</a:t>
            </a:r>
            <a:r>
              <a:rPr lang="de-DE" sz="1600" dirty="0" err="1" smtClean="0"/>
              <a:t>Blecher</a:t>
            </a:r>
            <a:r>
              <a:rPr lang="de-DE" sz="1600" dirty="0"/>
              <a:t>,</a:t>
            </a:r>
            <a:r>
              <a:rPr lang="de-DE" sz="1600" dirty="0" smtClean="0"/>
              <a:t> </a:t>
            </a:r>
            <a:r>
              <a:rPr lang="de-DE" sz="1600" dirty="0" err="1" smtClean="0"/>
              <a:t>Thms</a:t>
            </a:r>
            <a:r>
              <a:rPr lang="de-DE" sz="1600" dirty="0" smtClean="0"/>
              <a:t>. 3.1, 3.2], [Frank, </a:t>
            </a:r>
            <a:r>
              <a:rPr lang="de-DE" sz="1600" dirty="0" err="1"/>
              <a:t>T</a:t>
            </a:r>
            <a:r>
              <a:rPr lang="de-DE" sz="1600" dirty="0" err="1" smtClean="0"/>
              <a:t>hm</a:t>
            </a:r>
            <a:r>
              <a:rPr lang="de-DE" sz="1600" dirty="0" smtClean="0"/>
              <a:t>. 5], [</a:t>
            </a:r>
            <a:r>
              <a:rPr lang="de-DE" sz="1600" dirty="0" err="1" smtClean="0"/>
              <a:t>Solel</a:t>
            </a:r>
            <a:r>
              <a:rPr lang="de-DE" sz="1600" dirty="0" smtClean="0"/>
              <a:t>, </a:t>
            </a:r>
            <a:r>
              <a:rPr lang="de-DE" sz="1600" dirty="0" err="1" smtClean="0"/>
              <a:t>Thm</a:t>
            </a:r>
            <a:r>
              <a:rPr lang="de-DE" sz="1600" dirty="0" smtClean="0"/>
              <a:t>. 1.1]</a:t>
            </a:r>
          </a:p>
          <a:p>
            <a:endParaRPr lang="de-DE" sz="1600" b="1" dirty="0"/>
          </a:p>
          <a:p>
            <a:r>
              <a:rPr lang="en-US" dirty="0" smtClean="0"/>
              <a:t>Let  </a:t>
            </a:r>
            <a:r>
              <a:rPr lang="en-US" dirty="0"/>
              <a:t>A </a:t>
            </a:r>
            <a:r>
              <a:rPr lang="en-US" dirty="0" smtClean="0"/>
              <a:t> be </a:t>
            </a:r>
            <a:r>
              <a:rPr lang="en-US" dirty="0"/>
              <a:t>a C*algebra </a:t>
            </a:r>
            <a:r>
              <a:rPr lang="en-US" dirty="0" smtClean="0"/>
              <a:t>and  </a:t>
            </a:r>
            <a:r>
              <a:rPr lang="en-US" dirty="0"/>
              <a:t>X</a:t>
            </a:r>
            <a:r>
              <a:rPr lang="en-US" dirty="0" smtClean="0"/>
              <a:t>  be </a:t>
            </a:r>
            <a:r>
              <a:rPr lang="en-US" dirty="0"/>
              <a:t>a left </a:t>
            </a:r>
            <a:r>
              <a:rPr lang="en-US" dirty="0" err="1"/>
              <a:t>Banach</a:t>
            </a:r>
            <a:r>
              <a:rPr lang="en-US" dirty="0"/>
              <a:t> A-module the norm of which is known to be generated by an A-valued inner product on </a:t>
            </a:r>
            <a:r>
              <a:rPr lang="en-US" dirty="0" smtClean="0"/>
              <a:t> X  </a:t>
            </a:r>
            <a:r>
              <a:rPr lang="en-US" dirty="0"/>
              <a:t>with unknown </a:t>
            </a:r>
            <a:r>
              <a:rPr lang="en-US" dirty="0" smtClean="0"/>
              <a:t>values. </a:t>
            </a:r>
          </a:p>
          <a:p>
            <a:endParaRPr lang="en-US" sz="1000" dirty="0" smtClean="0"/>
          </a:p>
          <a:p>
            <a:r>
              <a:rPr lang="en-US" dirty="0" smtClean="0"/>
              <a:t>Then </a:t>
            </a:r>
            <a:r>
              <a:rPr lang="en-US" dirty="0"/>
              <a:t>this A-valued inner product </a:t>
            </a:r>
            <a:r>
              <a:rPr lang="en-US" dirty="0" smtClean="0"/>
              <a:t>&lt;.,.&gt; </a:t>
            </a:r>
            <a:r>
              <a:rPr lang="en-US" dirty="0"/>
              <a:t>on </a:t>
            </a:r>
            <a:r>
              <a:rPr lang="en-US" dirty="0" smtClean="0"/>
              <a:t>X </a:t>
            </a:r>
            <a:r>
              <a:rPr lang="en-US" dirty="0"/>
              <a:t>is unique, and the values can be recovered by the </a:t>
            </a:r>
            <a:r>
              <a:rPr lang="en-US" dirty="0" smtClean="0"/>
              <a:t>formulae</a:t>
            </a:r>
          </a:p>
          <a:p>
            <a:endParaRPr lang="en-US" sz="800" dirty="0"/>
          </a:p>
          <a:p>
            <a:r>
              <a:rPr lang="pt-BR" dirty="0" smtClean="0"/>
              <a:t>      &lt;x,x&gt; := sup {r(x)*r(x) : r in </a:t>
            </a:r>
            <a:r>
              <a:rPr lang="pt-BR" dirty="0" smtClean="0"/>
              <a:t>X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ʹ</a:t>
            </a:r>
            <a:r>
              <a:rPr lang="pt-BR" dirty="0" smtClean="0"/>
              <a:t>  </a:t>
            </a:r>
            <a:r>
              <a:rPr lang="pt-BR" dirty="0" smtClean="0"/>
              <a:t>with ||r||≤ 1} </a:t>
            </a:r>
          </a:p>
          <a:p>
            <a:r>
              <a:rPr lang="pt-BR" dirty="0" smtClean="0"/>
              <a:t>      &lt;x,y&gt; </a:t>
            </a:r>
            <a:r>
              <a:rPr lang="de-DE" dirty="0" smtClean="0"/>
              <a:t>:= ¼ </a:t>
            </a:r>
            <a:r>
              <a:rPr lang="de-DE" b="1" baseline="30000" dirty="0" smtClean="0"/>
              <a:t>.</a:t>
            </a:r>
            <a:r>
              <a:rPr lang="de-DE" dirty="0" smtClean="0"/>
              <a:t> </a:t>
            </a:r>
            <a:r>
              <a:rPr lang="el-GR" dirty="0" smtClean="0"/>
              <a:t>Σ</a:t>
            </a:r>
            <a:r>
              <a:rPr lang="de-DE" baseline="-25000" dirty="0" smtClean="0"/>
              <a:t>k=1..4  </a:t>
            </a:r>
            <a:r>
              <a:rPr lang="de-DE" b="1" dirty="0" err="1" smtClean="0"/>
              <a:t>i</a:t>
            </a:r>
            <a:r>
              <a:rPr lang="de-DE" baseline="30000" dirty="0" err="1" smtClean="0"/>
              <a:t>k</a:t>
            </a:r>
            <a:r>
              <a:rPr lang="de-DE" baseline="30000" dirty="0" smtClean="0"/>
              <a:t> </a:t>
            </a:r>
            <a:r>
              <a:rPr lang="de-DE" b="1" baseline="30000" dirty="0" smtClean="0"/>
              <a:t>.</a:t>
            </a:r>
            <a:r>
              <a:rPr lang="de-DE" baseline="30000" dirty="0" smtClean="0"/>
              <a:t> </a:t>
            </a:r>
            <a:r>
              <a:rPr lang="de-DE" dirty="0" smtClean="0"/>
              <a:t>&lt;</a:t>
            </a:r>
            <a:r>
              <a:rPr lang="de-DE" dirty="0" err="1" smtClean="0"/>
              <a:t>x+</a:t>
            </a:r>
            <a:r>
              <a:rPr lang="de-DE" b="1" dirty="0" err="1" smtClean="0"/>
              <a:t>i</a:t>
            </a:r>
            <a:r>
              <a:rPr lang="de-DE" baseline="30000" dirty="0" err="1" smtClean="0"/>
              <a:t>k</a:t>
            </a:r>
            <a:r>
              <a:rPr lang="de-DE" dirty="0" err="1" smtClean="0"/>
              <a:t>y</a:t>
            </a:r>
            <a:r>
              <a:rPr lang="de-DE" dirty="0" smtClean="0"/>
              <a:t>, </a:t>
            </a:r>
            <a:r>
              <a:rPr lang="de-DE" dirty="0" err="1" smtClean="0"/>
              <a:t>x+</a:t>
            </a:r>
            <a:r>
              <a:rPr lang="de-DE" b="1" dirty="0" err="1" smtClean="0"/>
              <a:t>i</a:t>
            </a:r>
            <a:r>
              <a:rPr lang="de-DE" baseline="30000" dirty="0" err="1" smtClean="0"/>
              <a:t>k</a:t>
            </a:r>
            <a:r>
              <a:rPr lang="de-DE" dirty="0" err="1" smtClean="0"/>
              <a:t>y</a:t>
            </a:r>
            <a:r>
              <a:rPr lang="de-DE" dirty="0" smtClean="0"/>
              <a:t>&gt;</a:t>
            </a:r>
          </a:p>
          <a:p>
            <a:endParaRPr lang="de-DE" sz="800" dirty="0" smtClean="0"/>
          </a:p>
          <a:p>
            <a:r>
              <a:rPr lang="en-US" dirty="0" smtClean="0"/>
              <a:t>for </a:t>
            </a:r>
            <a:r>
              <a:rPr lang="en-US" dirty="0"/>
              <a:t>every </a:t>
            </a:r>
            <a:r>
              <a:rPr lang="en-US" dirty="0" smtClean="0"/>
              <a:t> </a:t>
            </a:r>
            <a:r>
              <a:rPr lang="en-US" dirty="0" err="1" smtClean="0"/>
              <a:t>x,y</a:t>
            </a:r>
            <a:r>
              <a:rPr lang="en-US" dirty="0" smtClean="0"/>
              <a:t> in X , </a:t>
            </a:r>
            <a:r>
              <a:rPr lang="en-US" dirty="0"/>
              <a:t>where the right </a:t>
            </a:r>
            <a:r>
              <a:rPr lang="en-US" dirty="0" smtClean="0"/>
              <a:t>side uses </a:t>
            </a:r>
            <a:r>
              <a:rPr lang="en-US" dirty="0"/>
              <a:t>the norm of the underlying </a:t>
            </a:r>
            <a:r>
              <a:rPr lang="en-US" dirty="0" err="1"/>
              <a:t>Banach</a:t>
            </a:r>
            <a:r>
              <a:rPr lang="en-US" dirty="0"/>
              <a:t> A-module only.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06712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956178" cy="5544176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6395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245350" cy="5327674"/>
          </a:xfrm>
        </p:spPr>
        <p:txBody>
          <a:bodyPr/>
          <a:lstStyle/>
          <a:p>
            <a:r>
              <a:rPr lang="en-US" dirty="0" smtClean="0"/>
              <a:t>Recently found sources: </a:t>
            </a:r>
          </a:p>
          <a:p>
            <a:endParaRPr lang="en-US" sz="1600" dirty="0" smtClean="0"/>
          </a:p>
          <a:p>
            <a:r>
              <a:rPr lang="en-US" sz="1500" dirty="0" smtClean="0"/>
              <a:t>[D1]  M. </a:t>
            </a:r>
            <a:r>
              <a:rPr lang="en-US" sz="1500" dirty="0" err="1" smtClean="0"/>
              <a:t>Daws</a:t>
            </a:r>
            <a:r>
              <a:rPr lang="en-US" sz="1500" dirty="0" smtClean="0"/>
              <a:t>, Multipliers, self-induced and dual </a:t>
            </a:r>
            <a:r>
              <a:rPr lang="en-US" sz="1500" dirty="0" err="1" smtClean="0"/>
              <a:t>Banach</a:t>
            </a:r>
            <a:r>
              <a:rPr lang="en-US" sz="1500" dirty="0" smtClean="0"/>
              <a:t> algebras. </a:t>
            </a:r>
            <a:r>
              <a:rPr lang="en-US" sz="1500" i="1" dirty="0" err="1" smtClean="0"/>
              <a:t>Dissertationes</a:t>
            </a:r>
            <a:r>
              <a:rPr lang="en-US" sz="1500" i="1" dirty="0" smtClean="0"/>
              <a:t> Math.</a:t>
            </a:r>
            <a:r>
              <a:rPr lang="en-US" sz="1500" dirty="0" smtClean="0"/>
              <a:t>, 470:62(2010).</a:t>
            </a:r>
          </a:p>
          <a:p>
            <a:r>
              <a:rPr lang="en-US" sz="1500" dirty="0" smtClean="0"/>
              <a:t>[D2] M. </a:t>
            </a:r>
            <a:r>
              <a:rPr lang="en-US" sz="1500" dirty="0" err="1" smtClean="0"/>
              <a:t>Daws</a:t>
            </a:r>
            <a:r>
              <a:rPr lang="en-US" sz="1500" dirty="0" smtClean="0"/>
              <a:t>, Multipliers of locally compact quantum groups via Hilbert </a:t>
            </a:r>
            <a:r>
              <a:rPr lang="en-US" sz="1500" i="1" dirty="0" smtClean="0"/>
              <a:t>C</a:t>
            </a:r>
            <a:r>
              <a:rPr lang="en-US" sz="1500" dirty="0" smtClean="0"/>
              <a:t>∗-modules. </a:t>
            </a:r>
            <a:r>
              <a:rPr lang="en-US" sz="1500" i="1" dirty="0" smtClean="0"/>
              <a:t>J. </a:t>
            </a:r>
            <a:r>
              <a:rPr lang="en-US" sz="1500" i="1" dirty="0" err="1" smtClean="0"/>
              <a:t>Lond</a:t>
            </a:r>
            <a:r>
              <a:rPr lang="en-US" sz="1500" i="1" dirty="0" smtClean="0"/>
              <a:t>. Math. Soc. (2)</a:t>
            </a:r>
            <a:r>
              <a:rPr lang="en-US" sz="1500" dirty="0" smtClean="0"/>
              <a:t> 84(2)(2011), 385-407.</a:t>
            </a:r>
          </a:p>
          <a:p>
            <a:r>
              <a:rPr lang="en-US" sz="1500" dirty="0" smtClean="0"/>
              <a:t>[BKMS] A. Buss, B. Kwasniewski, A. McKee, A. </a:t>
            </a:r>
            <a:r>
              <a:rPr lang="en-US" sz="1500" dirty="0" err="1" smtClean="0"/>
              <a:t>Skalski</a:t>
            </a:r>
            <a:r>
              <a:rPr lang="en-US" sz="1500" dirty="0" smtClean="0"/>
              <a:t>, Fourier-</a:t>
            </a:r>
            <a:r>
              <a:rPr lang="en-US" sz="1500" dirty="0" err="1" smtClean="0"/>
              <a:t>Stieltjes</a:t>
            </a:r>
            <a:r>
              <a:rPr lang="en-US" sz="1500" dirty="0" smtClean="0"/>
              <a:t> category for twisted </a:t>
            </a:r>
            <a:r>
              <a:rPr lang="en-US" sz="1500" dirty="0" err="1" smtClean="0"/>
              <a:t>groupoid</a:t>
            </a:r>
            <a:r>
              <a:rPr lang="en-US" sz="1500" dirty="0" smtClean="0"/>
              <a:t> actions, </a:t>
            </a:r>
            <a:r>
              <a:rPr lang="en-US" sz="1500" i="1" dirty="0" smtClean="0">
                <a:hlinkClick r:id="rId2"/>
              </a:rPr>
              <a:t>www.arXiv.org</a:t>
            </a:r>
            <a:r>
              <a:rPr lang="en-US" sz="1500" dirty="0" smtClean="0"/>
              <a:t> 2405.15653 (2024). 76 pp..</a:t>
            </a:r>
          </a:p>
          <a:p>
            <a:r>
              <a:rPr lang="en-US" sz="1500" dirty="0" smtClean="0"/>
              <a:t>[Del] A.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Delfín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(Ares de Parga), Representations of *-correspondences on pairs of Hilbert spaces, J. Operator Theory 92(2024), issue 1, 167-188. / </a:t>
            </a:r>
            <a:r>
              <a:rPr lang="en-US" sz="1500" i="1" dirty="0" smtClean="0">
                <a:hlinkClick r:id="rId2"/>
              </a:rPr>
              <a:t>www.arXiv.org </a:t>
            </a:r>
            <a:r>
              <a:rPr lang="en-US" sz="1500" i="1" dirty="0" smtClean="0"/>
              <a:t> 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2208.14605v4. </a:t>
            </a:r>
          </a:p>
          <a:p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[Lance] E. C. Lance, Unitary operators on Hilbert C*-modules, Bull. London Math. Soc. 26 (1994), 363-366. </a:t>
            </a:r>
          </a:p>
          <a:p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[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Blecher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] D. P.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Blecher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A new approach to Hilbert C*-modules, Math. Ann. 307(1997), 253-290. </a:t>
            </a:r>
          </a:p>
          <a:p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[Frank] M. Frank, A multiplier approach to the Lance-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Blecher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theorem, ZAA 16 (1997), 565-573.</a:t>
            </a:r>
          </a:p>
          <a:p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[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Solel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] B.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Solel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Isometries of Hilbert C*-modules, Trans. AMS 353(2001), 4637-4660.</a:t>
            </a:r>
          </a:p>
          <a:p>
            <a:r>
              <a:rPr lang="en-US" sz="1500" dirty="0" smtClean="0"/>
              <a:t>[</a:t>
            </a:r>
            <a:r>
              <a:rPr lang="en-US" sz="1500" dirty="0" err="1" smtClean="0"/>
              <a:t>EchRae</a:t>
            </a:r>
            <a:r>
              <a:rPr lang="en-US" sz="1500" dirty="0" smtClean="0"/>
              <a:t>] S. </a:t>
            </a:r>
            <a:r>
              <a:rPr lang="en-US" sz="1500" dirty="0" err="1" smtClean="0"/>
              <a:t>Echterhoff</a:t>
            </a:r>
            <a:r>
              <a:rPr lang="en-US" sz="1500" dirty="0" smtClean="0"/>
              <a:t>, I. Raeburn, Morita equivalence of crossed products, Math. Scand. 76(1995), 289-309.</a:t>
            </a:r>
          </a:p>
          <a:p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[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Schw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] J.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Schweizer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Hilbert C*-modules with a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predual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J. Operator </a:t>
            </a:r>
            <a:r>
              <a:rPr lang="en-US" sz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Theory </a:t>
            </a:r>
            <a:r>
              <a:rPr lang="de-DE" sz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48(2002), </a:t>
            </a:r>
            <a:r>
              <a:rPr lang="de-DE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621-632.</a:t>
            </a:r>
            <a:endParaRPr lang="en-US" sz="15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81423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6147" name="Untertitel 2"/>
          <p:cNvSpPr>
            <a:spLocks noGrp="1"/>
          </p:cNvSpPr>
          <p:nvPr>
            <p:ph type="subTitle" idx="1"/>
          </p:nvPr>
        </p:nvSpPr>
        <p:spPr>
          <a:xfrm>
            <a:off x="467544" y="3212976"/>
            <a:ext cx="8280920" cy="2425824"/>
          </a:xfrm>
        </p:spPr>
        <p:txBody>
          <a:bodyPr/>
          <a:lstStyle/>
          <a:p>
            <a:r>
              <a:rPr lang="de-DE" altLang="de-DE" sz="4000" b="1" dirty="0" smtClean="0"/>
              <a:t>Coda</a:t>
            </a: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201B41-929D-443A-87B4-93E02B944DE7}" type="slidenum">
              <a:rPr lang="de-DE" altLang="de-DE" sz="1000" smtClean="0"/>
              <a:pPr>
                <a:spcBef>
                  <a:spcPct val="0"/>
                </a:spcBef>
              </a:pPr>
              <a:t>42</a:t>
            </a:fld>
            <a:endParaRPr lang="de-DE" altLang="de-DE" sz="1000" smtClean="0"/>
          </a:p>
        </p:txBody>
      </p:sp>
    </p:spTree>
    <p:extLst>
      <p:ext uri="{BB962C8B-B14F-4D97-AF65-F5344CB8AC3E}">
        <p14:creationId xmlns:p14="http://schemas.microsoft.com/office/powerpoint/2010/main" val="18045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317358" cy="5148262"/>
          </a:xfrm>
        </p:spPr>
        <p:txBody>
          <a:bodyPr/>
          <a:lstStyle/>
          <a:p>
            <a:r>
              <a:rPr lang="de-DE" b="1" dirty="0" smtClean="0"/>
              <a:t>Monotone </a:t>
            </a:r>
            <a:r>
              <a:rPr lang="de-DE" b="1" dirty="0" err="1" smtClean="0"/>
              <a:t>complete</a:t>
            </a:r>
            <a:r>
              <a:rPr lang="de-DE" b="1" dirty="0" smtClean="0"/>
              <a:t> C*-</a:t>
            </a:r>
            <a:r>
              <a:rPr lang="de-DE" b="1" dirty="0" err="1" smtClean="0"/>
              <a:t>algebras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dirty="0" smtClean="0"/>
              <a:t>C*-</a:t>
            </a:r>
            <a:r>
              <a:rPr lang="de-DE" dirty="0" err="1" smtClean="0"/>
              <a:t>algebras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increasingly</a:t>
            </a:r>
            <a:r>
              <a:rPr lang="de-DE" dirty="0" smtClean="0"/>
              <a:t> </a:t>
            </a:r>
            <a:r>
              <a:rPr lang="de-DE" dirty="0" err="1" smtClean="0"/>
              <a:t>directed</a:t>
            </a:r>
            <a:r>
              <a:rPr lang="de-DE" dirty="0" smtClean="0"/>
              <a:t> </a:t>
            </a:r>
            <a:r>
              <a:rPr lang="de-DE" dirty="0" err="1" smtClean="0"/>
              <a:t>net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of</a:t>
            </a:r>
            <a:r>
              <a:rPr lang="de-DE" dirty="0" smtClean="0"/>
              <a:t> positive </a:t>
            </a:r>
            <a:r>
              <a:rPr lang="de-DE" dirty="0" err="1" smtClean="0"/>
              <a:t>elements</a:t>
            </a:r>
            <a:r>
              <a:rPr lang="de-DE" dirty="0" smtClean="0"/>
              <a:t> </a:t>
            </a:r>
            <a:r>
              <a:rPr lang="de-DE" dirty="0" err="1" smtClean="0"/>
              <a:t>admits</a:t>
            </a:r>
            <a:r>
              <a:rPr lang="de-DE" dirty="0" smtClean="0"/>
              <a:t> a </a:t>
            </a:r>
            <a:r>
              <a:rPr lang="de-DE" dirty="0" err="1" smtClean="0"/>
              <a:t>supremum</a:t>
            </a:r>
            <a:r>
              <a:rPr lang="de-DE" dirty="0" smtClean="0"/>
              <a:t> </a:t>
            </a:r>
            <a:r>
              <a:rPr lang="de-DE" dirty="0" err="1" smtClean="0"/>
              <a:t>inside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algebra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 smtClean="0"/>
              <a:t>Generally </a:t>
            </a:r>
            <a:r>
              <a:rPr lang="de-DE" dirty="0" err="1" smtClean="0"/>
              <a:t>true</a:t>
            </a:r>
            <a:r>
              <a:rPr lang="de-DE" dirty="0" smtClean="0"/>
              <a:t> in C*-</a:t>
            </a:r>
            <a:r>
              <a:rPr lang="de-DE" dirty="0" err="1" smtClean="0"/>
              <a:t>algebras</a:t>
            </a:r>
            <a:r>
              <a:rPr lang="de-DE" dirty="0" smtClean="0"/>
              <a:t>:</a:t>
            </a:r>
            <a:endParaRPr lang="de-DE" dirty="0"/>
          </a:p>
          <a:p>
            <a:r>
              <a:rPr lang="en-US" dirty="0" smtClean="0"/>
              <a:t>    </a:t>
            </a:r>
            <a:r>
              <a:rPr lang="en-US" dirty="0" err="1" smtClean="0"/>
              <a:t>xy</a:t>
            </a:r>
            <a:r>
              <a:rPr lang="en-US" dirty="0" smtClean="0"/>
              <a:t>* = 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¼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baseline="30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r>
              <a:rPr lang="en-US" dirty="0" smtClean="0"/>
              <a:t> </a:t>
            </a:r>
            <a:r>
              <a:rPr lang="en-US" sz="3600" dirty="0" smtClean="0">
                <a:sym typeface="Math1" panose="05000502060100000001" pitchFamily="2" charset="2"/>
              </a:rPr>
              <a:t></a:t>
            </a:r>
            <a:r>
              <a:rPr lang="en-US" baseline="-25000" dirty="0" smtClean="0">
                <a:sym typeface="Math1" panose="05000502060100000001" pitchFamily="2" charset="2"/>
              </a:rPr>
              <a:t>k=1</a:t>
            </a:r>
            <a:r>
              <a:rPr lang="en-US" baseline="30000" dirty="0" smtClean="0">
                <a:sym typeface="Math1" panose="05000502060100000001" pitchFamily="2" charset="2"/>
              </a:rPr>
              <a:t>4 </a:t>
            </a:r>
            <a:r>
              <a:rPr lang="en-US" dirty="0" smtClean="0">
                <a:sym typeface="Math1" panose="05000502060100000001" pitchFamily="2" charset="2"/>
              </a:rPr>
              <a:t> </a:t>
            </a:r>
            <a:r>
              <a:rPr lang="en-US" b="1" dirty="0" err="1" smtClean="0">
                <a:sym typeface="Math1" panose="05000502060100000001" pitchFamily="2" charset="2"/>
              </a:rPr>
              <a:t>i</a:t>
            </a:r>
            <a:r>
              <a:rPr lang="en-US" baseline="30000" dirty="0" err="1" smtClean="0">
                <a:sym typeface="Math1" panose="05000502060100000001" pitchFamily="2" charset="2"/>
              </a:rPr>
              <a:t>k</a:t>
            </a:r>
            <a:r>
              <a:rPr lang="en-US" dirty="0" smtClean="0">
                <a:sym typeface="Math1" panose="05000502060100000001" pitchFamily="2" charset="2"/>
              </a:rPr>
              <a:t> </a:t>
            </a:r>
            <a:r>
              <a:rPr lang="en-US" b="1" baseline="30000" dirty="0" smtClean="0">
                <a:sym typeface="Math1" panose="05000502060100000001" pitchFamily="2" charset="2"/>
              </a:rPr>
              <a:t>.</a:t>
            </a:r>
            <a:r>
              <a:rPr lang="en-US" dirty="0" smtClean="0">
                <a:sym typeface="Math1" panose="05000502060100000001" pitchFamily="2" charset="2"/>
              </a:rPr>
              <a:t> (</a:t>
            </a:r>
            <a:r>
              <a:rPr lang="en-US" dirty="0" err="1" smtClean="0">
                <a:sym typeface="Math1" panose="05000502060100000001" pitchFamily="2" charset="2"/>
              </a:rPr>
              <a:t>x+</a:t>
            </a:r>
            <a:r>
              <a:rPr lang="en-US" b="1" dirty="0" err="1" smtClean="0">
                <a:sym typeface="Math1" panose="05000502060100000001" pitchFamily="2" charset="2"/>
              </a:rPr>
              <a:t>i</a:t>
            </a:r>
            <a:r>
              <a:rPr lang="en-US" baseline="30000" dirty="0" err="1" smtClean="0">
                <a:sym typeface="Math1" panose="05000502060100000001" pitchFamily="2" charset="2"/>
              </a:rPr>
              <a:t>k</a:t>
            </a:r>
            <a:r>
              <a:rPr lang="en-US" dirty="0" err="1" smtClean="0">
                <a:sym typeface="Math1" panose="05000502060100000001" pitchFamily="2" charset="2"/>
              </a:rPr>
              <a:t>y</a:t>
            </a:r>
            <a:r>
              <a:rPr lang="en-US" dirty="0" smtClean="0">
                <a:sym typeface="Math1" panose="05000502060100000001" pitchFamily="2" charset="2"/>
              </a:rPr>
              <a:t>)(</a:t>
            </a:r>
            <a:r>
              <a:rPr lang="en-US" dirty="0" err="1" smtClean="0">
                <a:sym typeface="Math1" panose="05000502060100000001" pitchFamily="2" charset="2"/>
              </a:rPr>
              <a:t>x+</a:t>
            </a:r>
            <a:r>
              <a:rPr lang="en-US" b="1" dirty="0" err="1" smtClean="0">
                <a:sym typeface="Math1" panose="05000502060100000001" pitchFamily="2" charset="2"/>
              </a:rPr>
              <a:t>i</a:t>
            </a:r>
            <a:r>
              <a:rPr lang="en-US" baseline="30000" dirty="0" err="1" smtClean="0">
                <a:sym typeface="Math1" panose="05000502060100000001" pitchFamily="2" charset="2"/>
              </a:rPr>
              <a:t>k</a:t>
            </a:r>
            <a:r>
              <a:rPr lang="en-US" dirty="0" err="1" smtClean="0">
                <a:sym typeface="Math1" panose="05000502060100000001" pitchFamily="2" charset="2"/>
              </a:rPr>
              <a:t>y</a:t>
            </a:r>
            <a:r>
              <a:rPr lang="en-US" dirty="0" smtClean="0">
                <a:sym typeface="Math1" panose="05000502060100000001" pitchFamily="2" charset="2"/>
              </a:rPr>
              <a:t>)*    with   </a:t>
            </a:r>
            <a:r>
              <a:rPr lang="en-US" b="1" dirty="0" smtClean="0">
                <a:sym typeface="Math1" panose="05000502060100000001" pitchFamily="2" charset="2"/>
              </a:rPr>
              <a:t>i</a:t>
            </a:r>
            <a:r>
              <a:rPr lang="en-US" baseline="30000" dirty="0" smtClean="0">
                <a:sym typeface="Math1" panose="05000502060100000001" pitchFamily="2" charset="2"/>
              </a:rPr>
              <a:t>2 </a:t>
            </a:r>
            <a:r>
              <a:rPr lang="en-US" dirty="0" smtClean="0">
                <a:sym typeface="Math1" panose="05000502060100000001" pitchFamily="2" charset="2"/>
              </a:rPr>
              <a:t>= -1,  </a:t>
            </a:r>
            <a:r>
              <a:rPr lang="en-US" dirty="0" err="1" smtClean="0">
                <a:sym typeface="Math1" panose="05000502060100000001" pitchFamily="2" charset="2"/>
              </a:rPr>
              <a:t>x,y</a:t>
            </a:r>
            <a:r>
              <a:rPr lang="en-US" dirty="0" smtClean="0">
                <a:sym typeface="Math1" panose="05000502060100000001" pitchFamily="2" charset="2"/>
              </a:rPr>
              <a:t> in A</a:t>
            </a:r>
          </a:p>
          <a:p>
            <a:endParaRPr lang="en-US" sz="1000" dirty="0" smtClean="0">
              <a:sym typeface="Math1" panose="05000502060100000001" pitchFamily="2" charset="2"/>
            </a:endParaRPr>
          </a:p>
          <a:p>
            <a:r>
              <a:rPr lang="en-US" b="1" dirty="0" smtClean="0">
                <a:sym typeface="Math1" panose="05000502060100000001" pitchFamily="2" charset="2"/>
              </a:rPr>
              <a:t>Polarization identity</a:t>
            </a:r>
            <a:r>
              <a:rPr lang="en-US" dirty="0" smtClean="0">
                <a:sym typeface="Math1" panose="05000502060100000001" pitchFamily="2" charset="2"/>
              </a:rPr>
              <a:t>.</a:t>
            </a:r>
          </a:p>
          <a:p>
            <a:endParaRPr lang="en-US" dirty="0" smtClean="0">
              <a:sym typeface="Math1" panose="05000502060100000001" pitchFamily="2" charset="2"/>
            </a:endParaRPr>
          </a:p>
          <a:p>
            <a:r>
              <a:rPr lang="en-US" dirty="0" smtClean="0">
                <a:sym typeface="Math1" panose="05000502060100000001" pitchFamily="2" charset="2"/>
              </a:rPr>
              <a:t>For W*-algebras: There exists a </a:t>
            </a:r>
            <a:r>
              <a:rPr lang="en-US" b="1" dirty="0" smtClean="0">
                <a:sym typeface="Math1" panose="05000502060100000001" pitchFamily="2" charset="2"/>
              </a:rPr>
              <a:t>w*-topology </a:t>
            </a:r>
            <a:r>
              <a:rPr lang="en-US" dirty="0" smtClean="0">
                <a:sym typeface="Math1" panose="05000502060100000001" pitchFamily="2" charset="2"/>
              </a:rPr>
              <a:t>since they are dual </a:t>
            </a:r>
            <a:r>
              <a:rPr lang="en-US" dirty="0" err="1" smtClean="0">
                <a:sym typeface="Math1" panose="05000502060100000001" pitchFamily="2" charset="2"/>
              </a:rPr>
              <a:t>Banach</a:t>
            </a:r>
            <a:r>
              <a:rPr lang="en-US" dirty="0" smtClean="0">
                <a:sym typeface="Math1" panose="05000502060100000001" pitchFamily="2" charset="2"/>
              </a:rPr>
              <a:t> spaces.  w*-completeness.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819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029326" cy="5399682"/>
          </a:xfrm>
        </p:spPr>
        <p:txBody>
          <a:bodyPr/>
          <a:lstStyle/>
          <a:p>
            <a:r>
              <a:rPr lang="de-DE" b="1" dirty="0">
                <a:sym typeface="Math1" panose="05000502060100000001" pitchFamily="2" charset="2"/>
              </a:rPr>
              <a:t>Order </a:t>
            </a:r>
            <a:r>
              <a:rPr lang="de-DE" b="1" dirty="0" err="1">
                <a:sym typeface="Math1" panose="05000502060100000001" pitchFamily="2" charset="2"/>
              </a:rPr>
              <a:t>convergence</a:t>
            </a:r>
            <a:r>
              <a:rPr lang="de-DE" b="1" dirty="0">
                <a:sym typeface="Math1" panose="05000502060100000001" pitchFamily="2" charset="2"/>
              </a:rPr>
              <a:t> </a:t>
            </a:r>
            <a:r>
              <a:rPr lang="de-DE" dirty="0" err="1">
                <a:sym typeface="Math1" panose="05000502060100000001" pitchFamily="2" charset="2"/>
              </a:rPr>
              <a:t>of</a:t>
            </a:r>
            <a:r>
              <a:rPr lang="de-DE" dirty="0">
                <a:sym typeface="Math1" panose="05000502060100000001" pitchFamily="2" charset="2"/>
              </a:rPr>
              <a:t> </a:t>
            </a:r>
            <a:r>
              <a:rPr lang="de-DE" dirty="0" err="1" smtClean="0">
                <a:sym typeface="Math1" panose="05000502060100000001" pitchFamily="2" charset="2"/>
              </a:rPr>
              <a:t>nets</a:t>
            </a:r>
            <a:r>
              <a:rPr lang="de-DE" dirty="0" smtClean="0">
                <a:sym typeface="Math1" panose="05000502060100000001" pitchFamily="2" charset="2"/>
              </a:rPr>
              <a:t>   [M. </a:t>
            </a:r>
            <a:r>
              <a:rPr lang="de-DE" dirty="0" err="1" smtClean="0">
                <a:sym typeface="Math1" panose="05000502060100000001" pitchFamily="2" charset="2"/>
              </a:rPr>
              <a:t>Hamana</a:t>
            </a:r>
            <a:r>
              <a:rPr lang="de-DE" dirty="0" smtClean="0">
                <a:sym typeface="Math1" panose="05000502060100000001" pitchFamily="2" charset="2"/>
              </a:rPr>
              <a:t>, 1981, 1982]</a:t>
            </a:r>
          </a:p>
          <a:p>
            <a:endParaRPr lang="de-DE" sz="1000" dirty="0">
              <a:sym typeface="Math1" panose="05000502060100000001" pitchFamily="2" charset="2"/>
            </a:endParaRPr>
          </a:p>
          <a:p>
            <a:r>
              <a:rPr lang="de-DE" dirty="0" smtClean="0">
                <a:sym typeface="Math1" panose="05000502060100000001" pitchFamily="2" charset="2"/>
              </a:rPr>
              <a:t>A </a:t>
            </a:r>
            <a:r>
              <a:rPr lang="de-DE" dirty="0" err="1" smtClean="0">
                <a:sym typeface="Math1" panose="05000502060100000001" pitchFamily="2" charset="2"/>
              </a:rPr>
              <a:t>net</a:t>
            </a:r>
            <a:r>
              <a:rPr lang="de-DE" dirty="0" smtClean="0">
                <a:sym typeface="Math1" panose="05000502060100000001" pitchFamily="2" charset="2"/>
              </a:rPr>
              <a:t>  {a</a:t>
            </a:r>
            <a:r>
              <a:rPr lang="el-GR" baseline="-25000" dirty="0" smtClean="0">
                <a:sym typeface="Math1" panose="05000502060100000001" pitchFamily="2" charset="2"/>
              </a:rPr>
              <a:t>α</a:t>
            </a:r>
            <a:r>
              <a:rPr lang="de-DE" dirty="0" smtClean="0">
                <a:sym typeface="Math1" panose="05000502060100000001" pitchFamily="2" charset="2"/>
              </a:rPr>
              <a:t>: </a:t>
            </a:r>
            <a:r>
              <a:rPr lang="el-GR" dirty="0" smtClean="0">
                <a:sym typeface="Math1" panose="05000502060100000001" pitchFamily="2" charset="2"/>
              </a:rPr>
              <a:t>α</a:t>
            </a:r>
            <a:r>
              <a:rPr lang="de-DE" dirty="0" smtClean="0">
                <a:sym typeface="Math1" panose="05000502060100000001" pitchFamily="2" charset="2"/>
              </a:rPr>
              <a:t> in I}  </a:t>
            </a:r>
            <a:r>
              <a:rPr lang="de-DE" dirty="0" err="1" smtClean="0">
                <a:sym typeface="Math1" panose="05000502060100000001" pitchFamily="2" charset="2"/>
              </a:rPr>
              <a:t>of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de-DE" dirty="0" err="1" smtClean="0">
                <a:sym typeface="Math1" panose="05000502060100000001" pitchFamily="2" charset="2"/>
              </a:rPr>
              <a:t>elements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de-DE" dirty="0" err="1" smtClean="0">
                <a:sym typeface="Math1" panose="05000502060100000001" pitchFamily="2" charset="2"/>
              </a:rPr>
              <a:t>of</a:t>
            </a:r>
            <a:r>
              <a:rPr lang="de-DE" dirty="0" smtClean="0">
                <a:sym typeface="Math1" panose="05000502060100000001" pitchFamily="2" charset="2"/>
              </a:rPr>
              <a:t> a monotone </a:t>
            </a:r>
            <a:r>
              <a:rPr lang="de-DE" dirty="0" err="1" smtClean="0">
                <a:sym typeface="Math1" panose="05000502060100000001" pitchFamily="2" charset="2"/>
              </a:rPr>
              <a:t>complete</a:t>
            </a:r>
            <a:r>
              <a:rPr lang="de-DE" dirty="0" smtClean="0">
                <a:sym typeface="Math1" panose="05000502060100000001" pitchFamily="2" charset="2"/>
              </a:rPr>
              <a:t> C*-algebra  A  </a:t>
            </a:r>
            <a:r>
              <a:rPr lang="de-DE" dirty="0" err="1" smtClean="0"/>
              <a:t>converges</a:t>
            </a:r>
            <a:r>
              <a:rPr lang="de-DE" dirty="0" smtClean="0"/>
              <a:t> in </a:t>
            </a:r>
            <a:r>
              <a:rPr lang="de-DE" dirty="0" err="1" smtClean="0"/>
              <a:t>order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an </a:t>
            </a:r>
            <a:r>
              <a:rPr lang="de-DE" dirty="0" err="1" smtClean="0"/>
              <a:t>element</a:t>
            </a:r>
            <a:r>
              <a:rPr lang="de-DE" dirty="0" smtClean="0"/>
              <a:t>  </a:t>
            </a:r>
            <a:br>
              <a:rPr lang="de-DE" dirty="0" smtClean="0"/>
            </a:br>
            <a:r>
              <a:rPr lang="de-DE" dirty="0" smtClean="0"/>
              <a:t>a in A  </a:t>
            </a:r>
            <a:r>
              <a:rPr lang="de-DE" dirty="0" err="1" smtClean="0"/>
              <a:t>iff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bounded</a:t>
            </a:r>
            <a:r>
              <a:rPr lang="de-DE" dirty="0" smtClean="0"/>
              <a:t> </a:t>
            </a:r>
            <a:r>
              <a:rPr lang="de-DE" dirty="0" err="1" smtClean="0"/>
              <a:t>nets</a:t>
            </a:r>
            <a:r>
              <a:rPr lang="de-DE" dirty="0" smtClean="0"/>
              <a:t>  {</a:t>
            </a:r>
            <a:r>
              <a:rPr lang="de-DE" dirty="0" smtClean="0">
                <a:sym typeface="Math1" panose="05000502060100000001" pitchFamily="2" charset="2"/>
              </a:rPr>
              <a:t>a</a:t>
            </a:r>
            <a:r>
              <a:rPr lang="el-GR" baseline="-25000" dirty="0" smtClean="0">
                <a:sym typeface="Math1" panose="05000502060100000001" pitchFamily="2" charset="2"/>
              </a:rPr>
              <a:t>α</a:t>
            </a:r>
            <a:r>
              <a:rPr lang="de-DE" baseline="30000" dirty="0" smtClean="0">
                <a:sym typeface="Math1" panose="05000502060100000001" pitchFamily="2" charset="2"/>
              </a:rPr>
              <a:t>(k)</a:t>
            </a:r>
            <a:r>
              <a:rPr lang="de-DE" dirty="0" smtClean="0">
                <a:sym typeface="Math1" panose="05000502060100000001" pitchFamily="2" charset="2"/>
              </a:rPr>
              <a:t>: </a:t>
            </a:r>
            <a:r>
              <a:rPr lang="el-GR" dirty="0">
                <a:sym typeface="Math1" panose="05000502060100000001" pitchFamily="2" charset="2"/>
              </a:rPr>
              <a:t>α</a:t>
            </a:r>
            <a:r>
              <a:rPr lang="de-DE" dirty="0">
                <a:sym typeface="Math1" panose="05000502060100000001" pitchFamily="2" charset="2"/>
              </a:rPr>
              <a:t> in </a:t>
            </a:r>
            <a:r>
              <a:rPr lang="de-DE" dirty="0" smtClean="0">
                <a:sym typeface="Math1" panose="05000502060100000001" pitchFamily="2" charset="2"/>
              </a:rPr>
              <a:t>I}  </a:t>
            </a:r>
            <a:r>
              <a:rPr lang="de-DE" dirty="0" err="1" smtClean="0">
                <a:sym typeface="Math1" panose="05000502060100000001" pitchFamily="2" charset="2"/>
              </a:rPr>
              <a:t>and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de-DE" dirty="0" smtClean="0"/>
              <a:t>{</a:t>
            </a:r>
            <a:r>
              <a:rPr lang="de-DE" dirty="0" smtClean="0">
                <a:sym typeface="Math1" panose="05000502060100000001" pitchFamily="2" charset="2"/>
              </a:rPr>
              <a:t>b</a:t>
            </a:r>
            <a:r>
              <a:rPr lang="el-GR" baseline="-25000" dirty="0" smtClean="0">
                <a:sym typeface="Math1" panose="05000502060100000001" pitchFamily="2" charset="2"/>
              </a:rPr>
              <a:t>α</a:t>
            </a:r>
            <a:r>
              <a:rPr lang="de-DE" baseline="30000" dirty="0">
                <a:sym typeface="Math1" panose="05000502060100000001" pitchFamily="2" charset="2"/>
              </a:rPr>
              <a:t>(k)</a:t>
            </a:r>
            <a:r>
              <a:rPr lang="de-DE" dirty="0">
                <a:sym typeface="Math1" panose="05000502060100000001" pitchFamily="2" charset="2"/>
              </a:rPr>
              <a:t>: </a:t>
            </a:r>
            <a:r>
              <a:rPr lang="el-GR" dirty="0">
                <a:sym typeface="Math1" panose="05000502060100000001" pitchFamily="2" charset="2"/>
              </a:rPr>
              <a:t>α</a:t>
            </a:r>
            <a:r>
              <a:rPr lang="de-DE" dirty="0">
                <a:sym typeface="Math1" panose="05000502060100000001" pitchFamily="2" charset="2"/>
              </a:rPr>
              <a:t> in </a:t>
            </a:r>
            <a:r>
              <a:rPr lang="de-DE" dirty="0" smtClean="0">
                <a:sym typeface="Math1" panose="05000502060100000001" pitchFamily="2" charset="2"/>
              </a:rPr>
              <a:t>I}  </a:t>
            </a:r>
            <a:r>
              <a:rPr lang="de-DE" dirty="0" err="1" smtClean="0">
                <a:sym typeface="Math1" panose="05000502060100000001" pitchFamily="2" charset="2"/>
              </a:rPr>
              <a:t>of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de-DE" dirty="0" err="1" smtClean="0">
                <a:sym typeface="Math1" panose="05000502060100000001" pitchFamily="2" charset="2"/>
              </a:rPr>
              <a:t>self-adjoint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de-DE" dirty="0" err="1" smtClean="0">
                <a:sym typeface="Math1" panose="05000502060100000001" pitchFamily="2" charset="2"/>
              </a:rPr>
              <a:t>elements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de-DE" dirty="0" err="1" smtClean="0">
                <a:sym typeface="Math1" panose="05000502060100000001" pitchFamily="2" charset="2"/>
              </a:rPr>
              <a:t>of</a:t>
            </a:r>
            <a:r>
              <a:rPr lang="de-DE" dirty="0" smtClean="0">
                <a:sym typeface="Math1" panose="05000502060100000001" pitchFamily="2" charset="2"/>
              </a:rPr>
              <a:t>  A  </a:t>
            </a:r>
            <a:r>
              <a:rPr lang="de-DE" dirty="0" err="1" smtClean="0">
                <a:sym typeface="Math1" panose="05000502060100000001" pitchFamily="2" charset="2"/>
              </a:rPr>
              <a:t>and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de-DE" dirty="0" err="1" smtClean="0">
                <a:sym typeface="Math1" panose="05000502060100000001" pitchFamily="2" charset="2"/>
              </a:rPr>
              <a:t>elements</a:t>
            </a:r>
            <a:r>
              <a:rPr lang="de-DE" dirty="0" smtClean="0">
                <a:sym typeface="Math1" panose="05000502060100000001" pitchFamily="2" charset="2"/>
              </a:rPr>
              <a:t>  {a</a:t>
            </a:r>
            <a:r>
              <a:rPr lang="de-DE" baseline="30000" dirty="0" smtClean="0">
                <a:sym typeface="Math1" panose="05000502060100000001" pitchFamily="2" charset="2"/>
              </a:rPr>
              <a:t>(k) </a:t>
            </a:r>
            <a:r>
              <a:rPr lang="de-DE" dirty="0" smtClean="0">
                <a:sym typeface="Math1" panose="05000502060100000001" pitchFamily="2" charset="2"/>
              </a:rPr>
              <a:t>: </a:t>
            </a:r>
            <a:r>
              <a:rPr lang="el-GR" dirty="0">
                <a:sym typeface="Math1" panose="05000502060100000001" pitchFamily="2" charset="2"/>
              </a:rPr>
              <a:t>α</a:t>
            </a:r>
            <a:r>
              <a:rPr lang="de-DE" dirty="0">
                <a:sym typeface="Math1" panose="05000502060100000001" pitchFamily="2" charset="2"/>
              </a:rPr>
              <a:t> in </a:t>
            </a:r>
            <a:r>
              <a:rPr lang="de-DE" dirty="0" smtClean="0">
                <a:sym typeface="Math1" panose="05000502060100000001" pitchFamily="2" charset="2"/>
              </a:rPr>
              <a:t>I} in A  </a:t>
            </a:r>
            <a:r>
              <a:rPr lang="de-DE" dirty="0" err="1" smtClean="0">
                <a:sym typeface="Math1" panose="05000502060100000001" pitchFamily="2" charset="2"/>
              </a:rPr>
              <a:t>with</a:t>
            </a:r>
            <a:r>
              <a:rPr lang="de-DE" dirty="0" smtClean="0">
                <a:sym typeface="Math1" panose="05000502060100000001" pitchFamily="2" charset="2"/>
              </a:rPr>
              <a:t> k=1,2,3,4  such </a:t>
            </a:r>
            <a:r>
              <a:rPr lang="de-DE" dirty="0" err="1" smtClean="0">
                <a:sym typeface="Math1" panose="05000502060100000001" pitchFamily="2" charset="2"/>
              </a:rPr>
              <a:t>that</a:t>
            </a:r>
            <a:endParaRPr lang="de-DE" dirty="0">
              <a:sym typeface="Math1" panose="05000502060100000001" pitchFamily="2" charset="2"/>
            </a:endParaRPr>
          </a:p>
          <a:p>
            <a:r>
              <a:rPr lang="de-DE" dirty="0" smtClean="0">
                <a:sym typeface="Math1" panose="05000502060100000001" pitchFamily="2" charset="2"/>
              </a:rPr>
              <a:t>(i)  0  a</a:t>
            </a:r>
            <a:r>
              <a:rPr lang="el-GR" baseline="-25000" dirty="0" smtClean="0">
                <a:sym typeface="Math1" panose="05000502060100000001" pitchFamily="2" charset="2"/>
              </a:rPr>
              <a:t> α</a:t>
            </a:r>
            <a:r>
              <a:rPr lang="de-DE" baseline="30000" dirty="0" smtClean="0">
                <a:sym typeface="Math1" panose="05000502060100000001" pitchFamily="2" charset="2"/>
              </a:rPr>
              <a:t>(k)</a:t>
            </a:r>
            <a:r>
              <a:rPr lang="de-DE" dirty="0" smtClean="0">
                <a:sym typeface="Math1" panose="05000502060100000001" pitchFamily="2" charset="2"/>
              </a:rPr>
              <a:t> – a</a:t>
            </a:r>
            <a:r>
              <a:rPr lang="de-DE" baseline="30000" dirty="0" smtClean="0">
                <a:sym typeface="Math1" panose="05000502060100000001" pitchFamily="2" charset="2"/>
              </a:rPr>
              <a:t>(k) </a:t>
            </a:r>
            <a:r>
              <a:rPr lang="de-DE" dirty="0" smtClean="0">
                <a:sym typeface="Math1" panose="05000502060100000001" pitchFamily="2" charset="2"/>
              </a:rPr>
              <a:t> </a:t>
            </a:r>
            <a:r>
              <a:rPr lang="de-DE" dirty="0">
                <a:sym typeface="Math1" panose="05000502060100000001" pitchFamily="2" charset="2"/>
              </a:rPr>
              <a:t>b</a:t>
            </a:r>
            <a:r>
              <a:rPr lang="el-GR" baseline="-25000" dirty="0">
                <a:sym typeface="Math1" panose="05000502060100000001" pitchFamily="2" charset="2"/>
              </a:rPr>
              <a:t>α</a:t>
            </a:r>
            <a:r>
              <a:rPr lang="de-DE" baseline="30000" dirty="0">
                <a:sym typeface="Math1" panose="05000502060100000001" pitchFamily="2" charset="2"/>
              </a:rPr>
              <a:t>(k</a:t>
            </a:r>
            <a:r>
              <a:rPr lang="de-DE" baseline="30000" dirty="0" smtClean="0">
                <a:sym typeface="Math1" panose="05000502060100000001" pitchFamily="2" charset="2"/>
              </a:rPr>
              <a:t>)</a:t>
            </a:r>
            <a:r>
              <a:rPr lang="de-DE" dirty="0" smtClean="0">
                <a:sym typeface="Math1" panose="05000502060100000001" pitchFamily="2" charset="2"/>
              </a:rPr>
              <a:t>  </a:t>
            </a:r>
            <a:r>
              <a:rPr lang="de-DE" dirty="0" err="1" smtClean="0">
                <a:sym typeface="Math1" panose="05000502060100000001" pitchFamily="2" charset="2"/>
              </a:rPr>
              <a:t>for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de-DE" dirty="0" err="1" smtClean="0">
                <a:sym typeface="Math1" panose="05000502060100000001" pitchFamily="2" charset="2"/>
              </a:rPr>
              <a:t>any</a:t>
            </a:r>
            <a:r>
              <a:rPr lang="de-DE" dirty="0" smtClean="0">
                <a:sym typeface="Math1" panose="05000502060100000001" pitchFamily="2" charset="2"/>
              </a:rPr>
              <a:t>  k, </a:t>
            </a:r>
            <a:r>
              <a:rPr lang="de-DE" dirty="0" err="1" smtClean="0">
                <a:sym typeface="Math1" panose="05000502060100000001" pitchFamily="2" charset="2"/>
              </a:rPr>
              <a:t>any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el-GR" dirty="0" smtClean="0">
                <a:sym typeface="Math1" panose="05000502060100000001" pitchFamily="2" charset="2"/>
              </a:rPr>
              <a:t>α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</a:p>
          <a:p>
            <a:r>
              <a:rPr lang="de-DE" dirty="0" smtClean="0">
                <a:sym typeface="Math1" panose="05000502060100000001" pitchFamily="2" charset="2"/>
              </a:rPr>
              <a:t>(ii) </a:t>
            </a:r>
            <a:r>
              <a:rPr lang="de-DE" dirty="0"/>
              <a:t>{</a:t>
            </a:r>
            <a:r>
              <a:rPr lang="de-DE" dirty="0">
                <a:sym typeface="Math1" panose="05000502060100000001" pitchFamily="2" charset="2"/>
              </a:rPr>
              <a:t>b</a:t>
            </a:r>
            <a:r>
              <a:rPr lang="el-GR" baseline="-25000" dirty="0">
                <a:sym typeface="Math1" panose="05000502060100000001" pitchFamily="2" charset="2"/>
              </a:rPr>
              <a:t>α</a:t>
            </a:r>
            <a:r>
              <a:rPr lang="de-DE" baseline="30000" dirty="0">
                <a:sym typeface="Math1" panose="05000502060100000001" pitchFamily="2" charset="2"/>
              </a:rPr>
              <a:t>(k)</a:t>
            </a:r>
            <a:r>
              <a:rPr lang="de-DE" dirty="0">
                <a:sym typeface="Math1" panose="05000502060100000001" pitchFamily="2" charset="2"/>
              </a:rPr>
              <a:t>: </a:t>
            </a:r>
            <a:r>
              <a:rPr lang="el-GR" dirty="0">
                <a:sym typeface="Math1" panose="05000502060100000001" pitchFamily="2" charset="2"/>
              </a:rPr>
              <a:t>α</a:t>
            </a:r>
            <a:r>
              <a:rPr lang="de-DE" dirty="0">
                <a:sym typeface="Math1" panose="05000502060100000001" pitchFamily="2" charset="2"/>
              </a:rPr>
              <a:t> in I} </a:t>
            </a:r>
            <a:r>
              <a:rPr lang="de-DE" dirty="0" smtClean="0">
                <a:sym typeface="Math1" panose="05000502060100000001" pitchFamily="2" charset="2"/>
              </a:rPr>
              <a:t>  </a:t>
            </a:r>
            <a:r>
              <a:rPr lang="de-DE" dirty="0" err="1" smtClean="0">
                <a:sym typeface="Math1" panose="05000502060100000001" pitchFamily="2" charset="2"/>
              </a:rPr>
              <a:t>is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de-DE" dirty="0" err="1" smtClean="0">
                <a:sym typeface="Math1" panose="05000502060100000001" pitchFamily="2" charset="2"/>
              </a:rPr>
              <a:t>decreasingly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de-DE" dirty="0" err="1" smtClean="0">
                <a:sym typeface="Math1" panose="05000502060100000001" pitchFamily="2" charset="2"/>
              </a:rPr>
              <a:t>directed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de-DE" dirty="0" err="1" smtClean="0">
                <a:sym typeface="Math1" panose="05000502060100000001" pitchFamily="2" charset="2"/>
              </a:rPr>
              <a:t>and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de-DE" dirty="0" err="1" smtClean="0">
                <a:sym typeface="Math1" panose="05000502060100000001" pitchFamily="2" charset="2"/>
              </a:rPr>
              <a:t>has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de-DE" dirty="0" err="1" smtClean="0">
                <a:sym typeface="Math1" panose="05000502060100000001" pitchFamily="2" charset="2"/>
              </a:rPr>
              <a:t>greatest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de-DE" dirty="0" err="1" smtClean="0">
                <a:sym typeface="Math1" panose="05000502060100000001" pitchFamily="2" charset="2"/>
              </a:rPr>
              <a:t>lower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de-DE" dirty="0" err="1" smtClean="0">
                <a:sym typeface="Math1" panose="05000502060100000001" pitchFamily="2" charset="2"/>
              </a:rPr>
              <a:t>bound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de-DE" dirty="0" err="1" smtClean="0">
                <a:sym typeface="Math1" panose="05000502060100000001" pitchFamily="2" charset="2"/>
              </a:rPr>
              <a:t>zero</a:t>
            </a:r>
            <a:endParaRPr lang="de-DE" dirty="0" smtClean="0">
              <a:sym typeface="Math1" panose="05000502060100000001" pitchFamily="2" charset="2"/>
            </a:endParaRPr>
          </a:p>
          <a:p>
            <a:r>
              <a:rPr lang="de-DE" dirty="0" smtClean="0">
                <a:sym typeface="Math1" panose="05000502060100000001" pitchFamily="2" charset="2"/>
              </a:rPr>
              <a:t>(iii) </a:t>
            </a:r>
            <a:r>
              <a:rPr lang="de-DE" sz="3600" dirty="0">
                <a:sym typeface="Math1" panose="05000502060100000001" pitchFamily="2" charset="2"/>
              </a:rPr>
              <a:t></a:t>
            </a:r>
            <a:r>
              <a:rPr lang="de-DE" baseline="-25000" dirty="0" smtClean="0">
                <a:sym typeface="Math1" panose="05000502060100000001" pitchFamily="2" charset="2"/>
              </a:rPr>
              <a:t>k=1</a:t>
            </a:r>
            <a:r>
              <a:rPr lang="de-DE" baseline="30000" dirty="0">
                <a:sym typeface="Math1" panose="05000502060100000001" pitchFamily="2" charset="2"/>
              </a:rPr>
              <a:t>4</a:t>
            </a:r>
            <a:r>
              <a:rPr lang="de-DE" baseline="30000" dirty="0" smtClean="0">
                <a:sym typeface="Math1" panose="05000502060100000001" pitchFamily="2" charset="2"/>
              </a:rPr>
              <a:t> 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de-DE" b="1" dirty="0" err="1">
                <a:sym typeface="Math1" panose="05000502060100000001" pitchFamily="2" charset="2"/>
              </a:rPr>
              <a:t>i</a:t>
            </a:r>
            <a:r>
              <a:rPr lang="de-DE" baseline="30000" dirty="0" err="1">
                <a:sym typeface="Math1" panose="05000502060100000001" pitchFamily="2" charset="2"/>
              </a:rPr>
              <a:t>k</a:t>
            </a:r>
            <a:r>
              <a:rPr lang="de-DE" dirty="0">
                <a:sym typeface="Math1" panose="05000502060100000001" pitchFamily="2" charset="2"/>
              </a:rPr>
              <a:t> a</a:t>
            </a:r>
            <a:r>
              <a:rPr lang="el-GR" baseline="-25000" dirty="0">
                <a:sym typeface="Math1" panose="05000502060100000001" pitchFamily="2" charset="2"/>
              </a:rPr>
              <a:t>α</a:t>
            </a:r>
            <a:r>
              <a:rPr lang="de-DE" baseline="30000" dirty="0" smtClean="0">
                <a:sym typeface="Math1" panose="05000502060100000001" pitchFamily="2" charset="2"/>
              </a:rPr>
              <a:t>(k)</a:t>
            </a:r>
            <a:r>
              <a:rPr lang="de-DE" dirty="0" smtClean="0">
                <a:sym typeface="Math1" panose="05000502060100000001" pitchFamily="2" charset="2"/>
              </a:rPr>
              <a:t> = a</a:t>
            </a:r>
            <a:r>
              <a:rPr lang="el-GR" baseline="-25000" dirty="0" smtClean="0">
                <a:sym typeface="Math1" panose="05000502060100000001" pitchFamily="2" charset="2"/>
              </a:rPr>
              <a:t>α</a:t>
            </a:r>
            <a:r>
              <a:rPr lang="de-DE" baseline="-25000" dirty="0" smtClean="0">
                <a:sym typeface="Math1" panose="05000502060100000001" pitchFamily="2" charset="2"/>
              </a:rPr>
              <a:t> 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de-DE" dirty="0" err="1" smtClean="0">
                <a:sym typeface="Math1" panose="05000502060100000001" pitchFamily="2" charset="2"/>
              </a:rPr>
              <a:t>for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de-DE" dirty="0" err="1" smtClean="0">
                <a:sym typeface="Math1" panose="05000502060100000001" pitchFamily="2" charset="2"/>
              </a:rPr>
              <a:t>every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el-GR" dirty="0">
                <a:sym typeface="Math1" panose="05000502060100000001" pitchFamily="2" charset="2"/>
              </a:rPr>
              <a:t>α</a:t>
            </a:r>
            <a:r>
              <a:rPr lang="de-DE" dirty="0">
                <a:sym typeface="Math1" panose="05000502060100000001" pitchFamily="2" charset="2"/>
              </a:rPr>
              <a:t> in </a:t>
            </a:r>
            <a:r>
              <a:rPr lang="de-DE" dirty="0" smtClean="0">
                <a:sym typeface="Math1" panose="05000502060100000001" pitchFamily="2" charset="2"/>
              </a:rPr>
              <a:t>I, </a:t>
            </a:r>
            <a:r>
              <a:rPr lang="de-DE" sz="3600" dirty="0">
                <a:sym typeface="Math1" panose="05000502060100000001" pitchFamily="2" charset="2"/>
              </a:rPr>
              <a:t></a:t>
            </a:r>
            <a:r>
              <a:rPr lang="de-DE" baseline="-25000" dirty="0">
                <a:sym typeface="Math1" panose="05000502060100000001" pitchFamily="2" charset="2"/>
              </a:rPr>
              <a:t>k=1</a:t>
            </a:r>
            <a:r>
              <a:rPr lang="de-DE" baseline="30000" dirty="0">
                <a:sym typeface="Math1" panose="05000502060100000001" pitchFamily="2" charset="2"/>
              </a:rPr>
              <a:t>4 </a:t>
            </a:r>
            <a:r>
              <a:rPr lang="de-DE" dirty="0">
                <a:sym typeface="Math1" panose="05000502060100000001" pitchFamily="2" charset="2"/>
              </a:rPr>
              <a:t> </a:t>
            </a:r>
            <a:r>
              <a:rPr lang="de-DE" b="1" dirty="0" err="1">
                <a:sym typeface="Math1" panose="05000502060100000001" pitchFamily="2" charset="2"/>
              </a:rPr>
              <a:t>i</a:t>
            </a:r>
            <a:r>
              <a:rPr lang="de-DE" baseline="30000" dirty="0" err="1">
                <a:sym typeface="Math1" panose="05000502060100000001" pitchFamily="2" charset="2"/>
              </a:rPr>
              <a:t>k</a:t>
            </a:r>
            <a:r>
              <a:rPr lang="de-DE" dirty="0">
                <a:sym typeface="Math1" panose="05000502060100000001" pitchFamily="2" charset="2"/>
              </a:rPr>
              <a:t> </a:t>
            </a:r>
            <a:r>
              <a:rPr lang="de-DE" dirty="0" smtClean="0">
                <a:sym typeface="Math1" panose="05000502060100000001" pitchFamily="2" charset="2"/>
              </a:rPr>
              <a:t>a</a:t>
            </a:r>
            <a:r>
              <a:rPr lang="de-DE" baseline="30000" dirty="0" smtClean="0">
                <a:sym typeface="Math1" panose="05000502060100000001" pitchFamily="2" charset="2"/>
              </a:rPr>
              <a:t>(k</a:t>
            </a:r>
            <a:r>
              <a:rPr lang="de-DE" baseline="30000" dirty="0">
                <a:sym typeface="Math1" panose="05000502060100000001" pitchFamily="2" charset="2"/>
              </a:rPr>
              <a:t>)</a:t>
            </a:r>
            <a:r>
              <a:rPr lang="de-DE" dirty="0">
                <a:sym typeface="Math1" panose="05000502060100000001" pitchFamily="2" charset="2"/>
              </a:rPr>
              <a:t> </a:t>
            </a:r>
            <a:r>
              <a:rPr lang="de-DE" dirty="0" smtClean="0">
                <a:sym typeface="Math1" panose="05000502060100000001" pitchFamily="2" charset="2"/>
              </a:rPr>
              <a:t>= a</a:t>
            </a:r>
            <a:r>
              <a:rPr lang="de-DE" baseline="-25000" dirty="0" smtClean="0">
                <a:sym typeface="Math1" panose="05000502060100000001" pitchFamily="2" charset="2"/>
              </a:rPr>
              <a:t>   </a:t>
            </a:r>
            <a:r>
              <a:rPr lang="de-DE" dirty="0" err="1" smtClean="0">
                <a:sym typeface="Math1" panose="05000502060100000001" pitchFamily="2" charset="2"/>
              </a:rPr>
              <a:t>where</a:t>
            </a:r>
            <a:r>
              <a:rPr lang="de-DE" dirty="0" smtClean="0">
                <a:sym typeface="Math1" panose="05000502060100000001" pitchFamily="2" charset="2"/>
              </a:rPr>
              <a:t>  </a:t>
            </a:r>
            <a:r>
              <a:rPr lang="de-DE" b="1" dirty="0" smtClean="0">
                <a:sym typeface="Math1" panose="05000502060100000001" pitchFamily="2" charset="2"/>
              </a:rPr>
              <a:t>i</a:t>
            </a:r>
            <a:r>
              <a:rPr lang="de-DE" baseline="30000" dirty="0" smtClean="0">
                <a:sym typeface="Math1" panose="05000502060100000001" pitchFamily="2" charset="2"/>
              </a:rPr>
              <a:t>2 </a:t>
            </a:r>
            <a:r>
              <a:rPr lang="de-DE" dirty="0" smtClean="0">
                <a:sym typeface="Math1" panose="05000502060100000001" pitchFamily="2" charset="2"/>
              </a:rPr>
              <a:t>= -1.</a:t>
            </a:r>
          </a:p>
          <a:p>
            <a:r>
              <a:rPr lang="de-DE" dirty="0" smtClean="0">
                <a:sym typeface="Math1" panose="05000502060100000001" pitchFamily="2" charset="2"/>
              </a:rPr>
              <a:t>Independent </a:t>
            </a:r>
            <a:r>
              <a:rPr lang="de-DE" dirty="0" err="1" smtClean="0">
                <a:sym typeface="Math1" panose="05000502060100000001" pitchFamily="2" charset="2"/>
              </a:rPr>
              <a:t>of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de-DE" dirty="0" err="1" smtClean="0">
                <a:sym typeface="Math1" panose="05000502060100000001" pitchFamily="2" charset="2"/>
              </a:rPr>
              <a:t>the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de-DE" dirty="0" err="1" smtClean="0">
                <a:sym typeface="Math1" panose="05000502060100000001" pitchFamily="2" charset="2"/>
              </a:rPr>
              <a:t>choice</a:t>
            </a:r>
            <a:r>
              <a:rPr lang="de-DE" dirty="0" smtClean="0">
                <a:sym typeface="Math1" panose="05000502060100000001" pitchFamily="2" charset="2"/>
              </a:rPr>
              <a:t> </a:t>
            </a:r>
            <a:r>
              <a:rPr lang="de-DE" dirty="0" err="1" smtClean="0">
                <a:sym typeface="Math1" panose="05000502060100000001" pitchFamily="2" charset="2"/>
              </a:rPr>
              <a:t>of</a:t>
            </a:r>
            <a:r>
              <a:rPr lang="de-DE" dirty="0" smtClean="0">
                <a:sym typeface="Math1" panose="05000502060100000001" pitchFamily="2" charset="2"/>
              </a:rPr>
              <a:t>   {a</a:t>
            </a:r>
            <a:r>
              <a:rPr lang="el-GR" baseline="-25000" dirty="0" smtClean="0">
                <a:sym typeface="Math1" panose="05000502060100000001" pitchFamily="2" charset="2"/>
              </a:rPr>
              <a:t>α</a:t>
            </a:r>
            <a:r>
              <a:rPr lang="de-DE" baseline="30000" dirty="0" smtClean="0">
                <a:sym typeface="Math1" panose="05000502060100000001" pitchFamily="2" charset="2"/>
              </a:rPr>
              <a:t>(k)</a:t>
            </a:r>
            <a:r>
              <a:rPr lang="de-DE" dirty="0" smtClean="0">
                <a:sym typeface="Math1" panose="05000502060100000001" pitchFamily="2" charset="2"/>
              </a:rPr>
              <a:t>}, {b</a:t>
            </a:r>
            <a:r>
              <a:rPr lang="el-GR" baseline="-25000" dirty="0" smtClean="0">
                <a:sym typeface="Math1" panose="05000502060100000001" pitchFamily="2" charset="2"/>
              </a:rPr>
              <a:t>α</a:t>
            </a:r>
            <a:r>
              <a:rPr lang="de-DE" baseline="30000" dirty="0" smtClean="0">
                <a:sym typeface="Math1" panose="05000502060100000001" pitchFamily="2" charset="2"/>
              </a:rPr>
              <a:t>(k)</a:t>
            </a:r>
            <a:r>
              <a:rPr lang="de-DE" dirty="0" smtClean="0">
                <a:sym typeface="Math1" panose="05000502060100000001" pitchFamily="2" charset="2"/>
              </a:rPr>
              <a:t>} , a</a:t>
            </a:r>
            <a:r>
              <a:rPr lang="de-DE" baseline="30000" dirty="0" smtClean="0">
                <a:sym typeface="Math1" panose="05000502060100000001" pitchFamily="2" charset="2"/>
              </a:rPr>
              <a:t>(k) </a:t>
            </a:r>
            <a:r>
              <a:rPr lang="de-DE" dirty="0" smtClean="0">
                <a:sym typeface="Math1" panose="05000502060100000001" pitchFamily="2" charset="2"/>
              </a:rPr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66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 results for classes of </a:t>
            </a:r>
            <a:r>
              <a:rPr lang="en-US" dirty="0" smtClean="0"/>
              <a:t>Hilbert C</a:t>
            </a:r>
            <a:r>
              <a:rPr lang="en-US" dirty="0"/>
              <a:t>*-modules w.r.t. special </a:t>
            </a:r>
            <a:r>
              <a:rPr lang="en-US" dirty="0" smtClean="0"/>
              <a:t>bounded </a:t>
            </a:r>
            <a:r>
              <a:rPr lang="de-DE" dirty="0" smtClean="0"/>
              <a:t>modular </a:t>
            </a:r>
            <a:r>
              <a:rPr lang="de-DE" dirty="0" err="1"/>
              <a:t>functionals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  –  a Hilbert space,  A  –  a σ-</a:t>
            </a:r>
            <a:r>
              <a:rPr lang="en-US" dirty="0" err="1" smtClean="0"/>
              <a:t>unital</a:t>
            </a:r>
            <a:r>
              <a:rPr lang="en-US" dirty="0" smtClean="0"/>
              <a:t> C*-algebra</a:t>
            </a:r>
          </a:p>
          <a:p>
            <a:endParaRPr lang="en-US" sz="1600" dirty="0" smtClean="0"/>
          </a:p>
          <a:p>
            <a:r>
              <a:rPr lang="en-US" dirty="0" smtClean="0"/>
              <a:t>A </a:t>
            </a:r>
            <a:r>
              <a:rPr lang="en-US" dirty="0" smtClean="0">
                <a:sym typeface="Math3"/>
              </a:rPr>
              <a:t></a:t>
            </a:r>
            <a:r>
              <a:rPr lang="en-US" dirty="0" smtClean="0"/>
              <a:t> H  –  the algebraic tensor product,</a:t>
            </a:r>
          </a:p>
          <a:p>
            <a:endParaRPr lang="en-US" sz="800" dirty="0" smtClean="0"/>
          </a:p>
          <a:p>
            <a:r>
              <a:rPr lang="en-US" dirty="0" smtClean="0"/>
              <a:t>   &lt;a </a:t>
            </a:r>
            <a:r>
              <a:rPr lang="en-US" dirty="0" smtClean="0">
                <a:sym typeface="Math3"/>
              </a:rPr>
              <a:t> </a:t>
            </a:r>
            <a:r>
              <a:rPr lang="en-US" dirty="0" smtClean="0"/>
              <a:t>h, b </a:t>
            </a:r>
            <a:r>
              <a:rPr lang="en-US" dirty="0" smtClean="0">
                <a:sym typeface="Math3"/>
              </a:rPr>
              <a:t> </a:t>
            </a:r>
            <a:r>
              <a:rPr lang="en-US" dirty="0" smtClean="0"/>
              <a:t>g&gt; = a &lt;</a:t>
            </a:r>
            <a:r>
              <a:rPr lang="en-US" dirty="0" err="1" smtClean="0"/>
              <a:t>h,g</a:t>
            </a:r>
            <a:r>
              <a:rPr lang="en-US" dirty="0" smtClean="0"/>
              <a:t>&gt;</a:t>
            </a:r>
            <a:r>
              <a:rPr lang="en-US" baseline="-25000" dirty="0" smtClean="0"/>
              <a:t>H</a:t>
            </a:r>
            <a:r>
              <a:rPr lang="en-US" dirty="0" smtClean="0"/>
              <a:t> b*</a:t>
            </a:r>
          </a:p>
          <a:p>
            <a:endParaRPr lang="en-US" sz="800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a,b</a:t>
            </a:r>
            <a:r>
              <a:rPr lang="en-US" dirty="0" smtClean="0"/>
              <a:t> in A, </a:t>
            </a:r>
            <a:r>
              <a:rPr lang="en-US" dirty="0" err="1" smtClean="0"/>
              <a:t>h,g</a:t>
            </a:r>
            <a:r>
              <a:rPr lang="en-US" dirty="0" smtClean="0"/>
              <a:t> in H) becomes a pre-Hilbert A-module, with norm-completion   </a:t>
            </a:r>
            <a:r>
              <a:rPr lang="en-US" dirty="0" smtClean="0">
                <a:solidFill>
                  <a:srgbClr val="CC3300"/>
                </a:solidFill>
              </a:rPr>
              <a:t>M = A</a:t>
            </a:r>
            <a:r>
              <a:rPr lang="en-US" dirty="0" smtClean="0">
                <a:solidFill>
                  <a:srgbClr val="CC3300"/>
                </a:solidFill>
                <a:sym typeface="Math1"/>
              </a:rPr>
              <a:t>  </a:t>
            </a:r>
            <a:r>
              <a:rPr lang="en-US" dirty="0" smtClean="0">
                <a:solidFill>
                  <a:srgbClr val="CC3300"/>
                </a:solidFill>
              </a:rPr>
              <a:t>H</a:t>
            </a:r>
            <a:r>
              <a:rPr lang="en-US" dirty="0" smtClean="0"/>
              <a:t>.</a:t>
            </a:r>
          </a:p>
          <a:p>
            <a:endParaRPr lang="en-US" sz="1600" dirty="0" smtClean="0"/>
          </a:p>
          <a:p>
            <a:r>
              <a:rPr lang="en-US" dirty="0" smtClean="0">
                <a:solidFill>
                  <a:srgbClr val="CC3300"/>
                </a:solidFill>
              </a:rPr>
              <a:t>A</a:t>
            </a:r>
            <a:r>
              <a:rPr lang="en-US" baseline="30000" dirty="0" smtClean="0">
                <a:solidFill>
                  <a:srgbClr val="CC3300"/>
                </a:solidFill>
              </a:rPr>
              <a:t>n </a:t>
            </a:r>
            <a:r>
              <a:rPr lang="en-US" dirty="0" smtClean="0">
                <a:solidFill>
                  <a:srgbClr val="CC3300"/>
                </a:solidFill>
                <a:sym typeface="Math3"/>
              </a:rPr>
              <a:t></a:t>
            </a:r>
            <a:r>
              <a:rPr lang="en-US" dirty="0" smtClean="0">
                <a:solidFill>
                  <a:srgbClr val="CC3300"/>
                </a:solidFill>
              </a:rPr>
              <a:t> A </a:t>
            </a:r>
            <a:r>
              <a:rPr lang="en-US" dirty="0" smtClean="0">
                <a:solidFill>
                  <a:srgbClr val="CC3300"/>
                </a:solidFill>
                <a:sym typeface="Math1"/>
              </a:rPr>
              <a:t></a:t>
            </a:r>
            <a:r>
              <a:rPr lang="en-US" dirty="0" smtClean="0">
                <a:solidFill>
                  <a:srgbClr val="CC3300"/>
                </a:solidFill>
              </a:rPr>
              <a:t> </a:t>
            </a:r>
            <a:r>
              <a:rPr lang="en-US" b="1" dirty="0" smtClean="0">
                <a:solidFill>
                  <a:srgbClr val="CC3300"/>
                </a:solidFill>
              </a:rPr>
              <a:t>C</a:t>
            </a:r>
            <a:r>
              <a:rPr lang="en-US" baseline="30000" dirty="0" smtClean="0">
                <a:solidFill>
                  <a:srgbClr val="CC3300"/>
                </a:solidFill>
              </a:rPr>
              <a:t>n</a:t>
            </a:r>
            <a:r>
              <a:rPr lang="en-US" dirty="0" smtClean="0">
                <a:solidFill>
                  <a:srgbClr val="CC3300"/>
                </a:solidFill>
              </a:rPr>
              <a:t>   </a:t>
            </a:r>
            <a:r>
              <a:rPr lang="en-US" dirty="0" smtClean="0"/>
              <a:t>for any  n in N.</a:t>
            </a:r>
          </a:p>
          <a:p>
            <a:endParaRPr lang="en-US" sz="1000" dirty="0" smtClean="0"/>
          </a:p>
          <a:p>
            <a:r>
              <a:rPr lang="en-US" dirty="0" smtClean="0">
                <a:solidFill>
                  <a:srgbClr val="CC3300"/>
                </a:solidFill>
              </a:rPr>
              <a:t>l</a:t>
            </a:r>
            <a:r>
              <a:rPr lang="en-US" baseline="-25000" dirty="0" smtClean="0">
                <a:solidFill>
                  <a:srgbClr val="CC3300"/>
                </a:solidFill>
              </a:rPr>
              <a:t>2</a:t>
            </a:r>
            <a:r>
              <a:rPr lang="en-US" dirty="0" smtClean="0">
                <a:solidFill>
                  <a:srgbClr val="CC3300"/>
                </a:solidFill>
              </a:rPr>
              <a:t>(A) </a:t>
            </a:r>
            <a:r>
              <a:rPr lang="en-US" dirty="0" smtClean="0">
                <a:solidFill>
                  <a:srgbClr val="CC3300"/>
                </a:solidFill>
                <a:sym typeface="Math3"/>
              </a:rPr>
              <a:t></a:t>
            </a:r>
            <a:r>
              <a:rPr lang="en-US" dirty="0" smtClean="0">
                <a:solidFill>
                  <a:srgbClr val="CC3300"/>
                </a:solidFill>
              </a:rPr>
              <a:t> A</a:t>
            </a:r>
            <a:r>
              <a:rPr lang="en-US" dirty="0" smtClean="0">
                <a:solidFill>
                  <a:srgbClr val="CC3300"/>
                </a:solidFill>
                <a:sym typeface="Math1"/>
              </a:rPr>
              <a:t> </a:t>
            </a:r>
            <a:r>
              <a:rPr lang="en-US" dirty="0" smtClean="0">
                <a:solidFill>
                  <a:srgbClr val="CC3300"/>
                </a:solidFill>
              </a:rPr>
              <a:t> l</a:t>
            </a:r>
            <a:r>
              <a:rPr lang="en-US" baseline="-25000" dirty="0" smtClean="0">
                <a:solidFill>
                  <a:srgbClr val="CC3300"/>
                </a:solidFill>
              </a:rPr>
              <a:t>2</a:t>
            </a:r>
            <a:r>
              <a:rPr lang="en-US" dirty="0" smtClean="0"/>
              <a:t>, alternative description:</a:t>
            </a:r>
          </a:p>
          <a:p>
            <a:r>
              <a:rPr lang="en-US" dirty="0" smtClean="0"/>
              <a:t>   l</a:t>
            </a:r>
            <a:r>
              <a:rPr lang="en-US" baseline="-25000" dirty="0" smtClean="0"/>
              <a:t>2</a:t>
            </a:r>
            <a:r>
              <a:rPr lang="en-US" dirty="0" smtClean="0"/>
              <a:t>(A) = { a={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r>
              <a:rPr lang="en-US" dirty="0" smtClean="0"/>
              <a:t>}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in </a:t>
            </a:r>
            <a:r>
              <a:rPr lang="en-US" b="1" baseline="-25000" dirty="0" smtClean="0"/>
              <a:t>N</a:t>
            </a:r>
            <a:r>
              <a:rPr lang="en-US" baseline="-25000" dirty="0" smtClean="0"/>
              <a:t> </a:t>
            </a:r>
            <a:r>
              <a:rPr lang="en-US" dirty="0" smtClean="0"/>
              <a:t>: </a:t>
            </a:r>
            <a:r>
              <a:rPr lang="en-US" sz="2800" dirty="0" err="1" smtClean="0"/>
              <a:t>Σ</a:t>
            </a:r>
            <a:r>
              <a:rPr lang="en-US" baseline="-25000" dirty="0" err="1" smtClean="0"/>
              <a:t>j</a:t>
            </a:r>
            <a:r>
              <a:rPr lang="en-US" baseline="-25000" dirty="0" smtClean="0"/>
              <a:t>=1</a:t>
            </a:r>
            <a:r>
              <a:rPr lang="en-US" baseline="30000" dirty="0" smtClean="0">
                <a:sym typeface="Math1"/>
              </a:rPr>
              <a:t></a:t>
            </a:r>
            <a:r>
              <a:rPr lang="en-US" dirty="0" smtClean="0"/>
              <a:t>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j</a:t>
            </a:r>
            <a:r>
              <a:rPr lang="en-US" dirty="0" err="1" smtClean="0"/>
              <a:t>a</a:t>
            </a:r>
            <a:r>
              <a:rPr lang="en-US" baseline="-25000" dirty="0" err="1" smtClean="0"/>
              <a:t>j</a:t>
            </a:r>
            <a:r>
              <a:rPr lang="en-US" dirty="0" smtClean="0"/>
              <a:t>*  converges w.r.t. ||.||</a:t>
            </a:r>
            <a:r>
              <a:rPr lang="en-US" baseline="-25000" dirty="0" smtClean="0"/>
              <a:t>A</a:t>
            </a:r>
            <a:r>
              <a:rPr lang="en-US" dirty="0" smtClean="0"/>
              <a:t> }</a:t>
            </a:r>
          </a:p>
          <a:p>
            <a:r>
              <a:rPr lang="en-US" dirty="0" smtClean="0"/>
              <a:t>with inner product  &lt;</a:t>
            </a:r>
            <a:r>
              <a:rPr lang="en-US" dirty="0" err="1" smtClean="0"/>
              <a:t>a,a</a:t>
            </a:r>
            <a:r>
              <a:rPr lang="en-US" dirty="0" smtClean="0"/>
              <a:t>&gt; =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j</a:t>
            </a:r>
            <a:r>
              <a:rPr lang="en-US" baseline="-25000" dirty="0" smtClean="0"/>
              <a:t>=1</a:t>
            </a:r>
            <a:r>
              <a:rPr lang="en-US" baseline="30000" dirty="0" smtClean="0">
                <a:sym typeface="Math1"/>
              </a:rPr>
              <a:t></a:t>
            </a:r>
            <a:r>
              <a:rPr lang="en-US" dirty="0" smtClean="0"/>
              <a:t>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j</a:t>
            </a:r>
            <a:r>
              <a:rPr lang="en-US" dirty="0" err="1" smtClean="0"/>
              <a:t>a</a:t>
            </a:r>
            <a:r>
              <a:rPr lang="en-US" baseline="-25000" dirty="0" err="1" smtClean="0"/>
              <a:t>j</a:t>
            </a:r>
            <a:r>
              <a:rPr lang="en-US" dirty="0" smtClean="0"/>
              <a:t>* 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836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 results for classes of Hilbert C*-modules w.r.t. special bounded </a:t>
            </a:r>
            <a:r>
              <a:rPr lang="de-DE" dirty="0"/>
              <a:t>modular </a:t>
            </a:r>
            <a:r>
              <a:rPr lang="de-DE" dirty="0" err="1"/>
              <a:t>functionals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101334" cy="5148262"/>
          </a:xfrm>
        </p:spPr>
        <p:txBody>
          <a:bodyPr/>
          <a:lstStyle/>
          <a:p>
            <a:r>
              <a:rPr lang="en-US" b="1" dirty="0" smtClean="0"/>
              <a:t>Theorem: (Kasparov, 1980)          </a:t>
            </a:r>
            <a:r>
              <a:rPr lang="en-US" dirty="0" smtClean="0"/>
              <a:t>Stabilization Theorem</a:t>
            </a:r>
            <a:endParaRPr lang="en-US" sz="800" dirty="0" smtClean="0"/>
          </a:p>
          <a:p>
            <a:r>
              <a:rPr lang="en-US" dirty="0" smtClean="0"/>
              <a:t>Every countably generated Hilbert A-module  M  over a σ-</a:t>
            </a:r>
            <a:r>
              <a:rPr lang="en-US" dirty="0" err="1" smtClean="0"/>
              <a:t>unital</a:t>
            </a:r>
            <a:r>
              <a:rPr lang="en-US" dirty="0" smtClean="0"/>
              <a:t> C*-algebra  A  possesses an embedding as an orthogonal summand of  l</a:t>
            </a:r>
            <a:r>
              <a:rPr lang="en-US" baseline="-25000" dirty="0" smtClean="0"/>
              <a:t>2</a:t>
            </a:r>
            <a:r>
              <a:rPr lang="en-US" dirty="0" smtClean="0"/>
              <a:t>(A)  in such a way that the orthogonal complement is </a:t>
            </a:r>
            <a:r>
              <a:rPr lang="en-US" dirty="0" err="1" smtClean="0"/>
              <a:t>isometrically</a:t>
            </a:r>
            <a:r>
              <a:rPr lang="en-US" dirty="0" smtClean="0"/>
              <a:t> isomorphic to  l</a:t>
            </a:r>
            <a:r>
              <a:rPr lang="en-US" baseline="-25000" dirty="0" smtClean="0"/>
              <a:t>2</a:t>
            </a:r>
            <a:r>
              <a:rPr lang="en-US" dirty="0" smtClean="0"/>
              <a:t>(A)</a:t>
            </a:r>
            <a:r>
              <a:rPr lang="en-US" i="1" dirty="0" smtClean="0"/>
              <a:t>  </a:t>
            </a:r>
            <a:r>
              <a:rPr lang="en-US" dirty="0" smtClean="0"/>
              <a:t>again, i.e.  M </a:t>
            </a:r>
            <a:r>
              <a:rPr lang="en-US" dirty="0" smtClean="0">
                <a:sym typeface="Math1"/>
              </a:rPr>
              <a:t></a:t>
            </a:r>
            <a:r>
              <a:rPr lang="en-US" dirty="0" smtClean="0"/>
              <a:t> l</a:t>
            </a:r>
            <a:r>
              <a:rPr lang="en-US" baseline="-25000" dirty="0" smtClean="0"/>
              <a:t>2</a:t>
            </a:r>
            <a:r>
              <a:rPr lang="en-US" dirty="0" smtClean="0"/>
              <a:t>(A) = l</a:t>
            </a:r>
            <a:r>
              <a:rPr lang="en-US" baseline="-25000" dirty="0" smtClean="0"/>
              <a:t>2</a:t>
            </a:r>
            <a:r>
              <a:rPr lang="en-US" dirty="0" smtClean="0"/>
              <a:t>(A).</a:t>
            </a:r>
          </a:p>
          <a:p>
            <a:endParaRPr lang="en-US" sz="1600" dirty="0" smtClean="0"/>
          </a:p>
          <a:p>
            <a:r>
              <a:rPr lang="en-US" b="1" dirty="0" smtClean="0"/>
              <a:t>Theorem: (</a:t>
            </a:r>
            <a:r>
              <a:rPr lang="en-US" b="1" dirty="0" err="1" smtClean="0"/>
              <a:t>Serre</a:t>
            </a:r>
            <a:r>
              <a:rPr lang="en-US" b="1" dirty="0" smtClean="0"/>
              <a:t>-Swan, 1956, 1962; Kawamura, 2003)</a:t>
            </a:r>
            <a:r>
              <a:rPr lang="en-US" dirty="0" smtClean="0"/>
              <a:t> </a:t>
            </a:r>
          </a:p>
          <a:p>
            <a:r>
              <a:rPr lang="en-US" dirty="0" smtClean="0"/>
              <a:t>Every algebraically finitely generated (Hilbert) C*-module M  over a </a:t>
            </a:r>
            <a:r>
              <a:rPr lang="en-US" dirty="0" err="1" smtClean="0"/>
              <a:t>unital</a:t>
            </a:r>
            <a:r>
              <a:rPr lang="en-US" dirty="0" smtClean="0"/>
              <a:t> C*-algebra  A  is isomorphic to a (orthogonal) direct summand of a C*-module of type  A</a:t>
            </a:r>
            <a:r>
              <a:rPr lang="en-US" baseline="30000" dirty="0" smtClean="0"/>
              <a:t>n</a:t>
            </a:r>
            <a:r>
              <a:rPr lang="en-US" dirty="0" smtClean="0"/>
              <a:t>  for a finite number  n , i.e.  M </a:t>
            </a:r>
            <a:r>
              <a:rPr lang="en-US" dirty="0" smtClean="0">
                <a:sym typeface="Math1"/>
              </a:rPr>
              <a:t> M</a:t>
            </a:r>
            <a:r>
              <a:rPr lang="en-US" baseline="30000" dirty="0" smtClean="0">
                <a:sym typeface="Math1"/>
              </a:rPr>
              <a:t>c</a:t>
            </a:r>
            <a:r>
              <a:rPr lang="en-US" dirty="0" smtClean="0">
                <a:sym typeface="Math1"/>
              </a:rPr>
              <a:t> = A</a:t>
            </a:r>
            <a:r>
              <a:rPr lang="en-US" baseline="30000" dirty="0" smtClean="0">
                <a:sym typeface="Math1"/>
              </a:rPr>
              <a:t>n</a:t>
            </a:r>
            <a:r>
              <a:rPr lang="en-US" dirty="0" smtClean="0">
                <a:sym typeface="Math1"/>
              </a:rPr>
              <a:t> .</a:t>
            </a: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46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413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Theorems:  (</a:t>
            </a:r>
            <a:r>
              <a:rPr lang="en-US" b="1" dirty="0" err="1" smtClean="0"/>
              <a:t>Paschke</a:t>
            </a:r>
            <a:r>
              <a:rPr lang="en-US" b="1" dirty="0" smtClean="0"/>
              <a:t>, 1973; </a:t>
            </a:r>
            <a:r>
              <a:rPr lang="en-US" b="1" dirty="0" err="1" smtClean="0"/>
              <a:t>Hamana</a:t>
            </a:r>
            <a:r>
              <a:rPr lang="en-US" b="1" dirty="0" smtClean="0"/>
              <a:t>, 1992)</a:t>
            </a:r>
          </a:p>
          <a:p>
            <a:endParaRPr lang="en-US" dirty="0" smtClean="0"/>
          </a:p>
          <a:p>
            <a:r>
              <a:rPr lang="en-US" dirty="0" smtClean="0"/>
              <a:t>Let  M  be a Hilbert A-module over a W*-algebra (resp., monotone complete C*-algebra)  A  . Denote </a:t>
            </a:r>
            <a:r>
              <a:rPr lang="en-US" dirty="0" err="1" smtClean="0"/>
              <a:t>ist</a:t>
            </a:r>
            <a:r>
              <a:rPr lang="en-US" dirty="0" smtClean="0"/>
              <a:t> A-dual </a:t>
            </a:r>
            <a:r>
              <a:rPr lang="en-US" dirty="0" err="1" smtClean="0"/>
              <a:t>Banach</a:t>
            </a:r>
            <a:r>
              <a:rPr lang="en-US" dirty="0" smtClean="0"/>
              <a:t> A-module by  M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ʹ  and its A-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bidual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Banach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A-module by  Mʹʹ . </a:t>
            </a:r>
          </a:p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Then the A-valued inner product continues from  M  to </a:t>
            </a:r>
            <a:r>
              <a:rPr lang="en-US" dirty="0" smtClean="0"/>
              <a:t>M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ʹ  embedding  M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Math1" panose="05000502060100000001" pitchFamily="2" charset="2"/>
              </a:rPr>
              <a:t>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Mʹ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Math1" panose="05000502060100000001" pitchFamily="2" charset="2"/>
              </a:rPr>
              <a:t>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Mʹʹ and thus, stabilizing the extension process by A-duality.</a:t>
            </a:r>
          </a:p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Mʹ  becomes a self-dual Hilbert A-module.</a:t>
            </a:r>
          </a:p>
          <a:p>
            <a:endParaRPr lang="en-US" sz="1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End</a:t>
            </a:r>
            <a:r>
              <a:rPr lang="en-US" baseline="-25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(Mʹ) is W* (resp. monotone complete).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47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87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245350" cy="5148262"/>
          </a:xfrm>
        </p:spPr>
        <p:txBody>
          <a:bodyPr/>
          <a:lstStyle/>
          <a:p>
            <a:r>
              <a:rPr lang="de-DE" b="1" dirty="0" err="1" smtClean="0"/>
              <a:t>Consequences</a:t>
            </a:r>
            <a:r>
              <a:rPr lang="de-DE" b="1" dirty="0" smtClean="0"/>
              <a:t>:</a:t>
            </a:r>
          </a:p>
          <a:p>
            <a:r>
              <a:rPr lang="en-US" dirty="0"/>
              <a:t>E</a:t>
            </a:r>
            <a:r>
              <a:rPr lang="en-US" dirty="0" smtClean="0"/>
              <a:t>very </a:t>
            </a:r>
            <a:r>
              <a:rPr lang="en-US" dirty="0"/>
              <a:t>bijective isometric A-linear isomorphism of two Hilbert A-modules </a:t>
            </a:r>
            <a:r>
              <a:rPr lang="en-US" dirty="0" smtClean="0"/>
              <a:t>T </a:t>
            </a:r>
            <a:r>
              <a:rPr lang="en-US" dirty="0"/>
              <a:t>identifies the two A-valued inner products by the formula </a:t>
            </a:r>
          </a:p>
          <a:p>
            <a:r>
              <a:rPr lang="en-US" dirty="0"/>
              <a:t>    </a:t>
            </a:r>
            <a:r>
              <a:rPr lang="en-US" dirty="0" smtClean="0"/>
              <a:t>&lt;.,.&gt;</a:t>
            </a:r>
            <a:r>
              <a:rPr lang="en-US" baseline="-25000" dirty="0"/>
              <a:t>2</a:t>
            </a:r>
            <a:r>
              <a:rPr lang="en-US" dirty="0" smtClean="0"/>
              <a:t> </a:t>
            </a:r>
            <a:r>
              <a:rPr lang="en-US" dirty="0"/>
              <a:t>=  &lt;T(.), T</a:t>
            </a:r>
            <a:r>
              <a:rPr lang="en-US" dirty="0" smtClean="0"/>
              <a:t>(.)&gt;</a:t>
            </a:r>
            <a:r>
              <a:rPr lang="en-US" baseline="-25000" dirty="0"/>
              <a:t>1</a:t>
            </a:r>
            <a:r>
              <a:rPr lang="en-US" dirty="0" smtClean="0"/>
              <a:t>,  </a:t>
            </a:r>
            <a:r>
              <a:rPr lang="en-US" dirty="0"/>
              <a:t>T*=</a:t>
            </a:r>
            <a:r>
              <a:rPr lang="en-US" dirty="0" smtClean="0"/>
              <a:t>T</a:t>
            </a:r>
            <a:r>
              <a:rPr lang="en-US" baseline="30000" dirty="0" smtClean="0"/>
              <a:t>-1</a:t>
            </a:r>
            <a:r>
              <a:rPr lang="en-US" dirty="0"/>
              <a:t> </a:t>
            </a:r>
            <a:r>
              <a:rPr lang="en-US" dirty="0" smtClean="0"/>
              <a:t> if onto,      and </a:t>
            </a:r>
            <a:r>
              <a:rPr lang="en-US" dirty="0"/>
              <a:t>vice versa.</a:t>
            </a:r>
            <a:endParaRPr lang="de-DE" dirty="0"/>
          </a:p>
          <a:p>
            <a:endParaRPr lang="de-DE" sz="1000" dirty="0" smtClean="0"/>
          </a:p>
          <a:p>
            <a:r>
              <a:rPr lang="de-DE" dirty="0" smtClean="0"/>
              <a:t>[</a:t>
            </a:r>
            <a:r>
              <a:rPr lang="de-DE" dirty="0" err="1" smtClean="0"/>
              <a:t>Solel</a:t>
            </a:r>
            <a:r>
              <a:rPr lang="de-DE" dirty="0" smtClean="0"/>
              <a:t>, </a:t>
            </a:r>
            <a:r>
              <a:rPr lang="de-DE" dirty="0" err="1" smtClean="0"/>
              <a:t>Thm</a:t>
            </a:r>
            <a:r>
              <a:rPr lang="de-DE" dirty="0" smtClean="0"/>
              <a:t>. 3.3]</a:t>
            </a:r>
          </a:p>
          <a:p>
            <a:r>
              <a:rPr lang="de-DE" dirty="0" smtClean="0"/>
              <a:t>The Linking C*-</a:t>
            </a:r>
            <a:r>
              <a:rPr lang="de-DE" dirty="0" err="1" smtClean="0"/>
              <a:t>algebras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isometrically</a:t>
            </a:r>
            <a:r>
              <a:rPr lang="de-DE" dirty="0" smtClean="0"/>
              <a:t> </a:t>
            </a:r>
            <a:r>
              <a:rPr lang="de-DE" dirty="0" err="1" smtClean="0"/>
              <a:t>isomorphic</a:t>
            </a:r>
            <a:r>
              <a:rPr lang="de-DE" dirty="0" smtClean="0"/>
              <a:t> Hilbert A-modules </a:t>
            </a:r>
            <a:r>
              <a:rPr lang="de-DE" dirty="0" err="1" smtClean="0"/>
              <a:t>are</a:t>
            </a:r>
            <a:r>
              <a:rPr lang="de-DE" dirty="0" smtClean="0"/>
              <a:t> *-</a:t>
            </a:r>
            <a:r>
              <a:rPr lang="de-DE" dirty="0" err="1" smtClean="0"/>
              <a:t>isomorphic</a:t>
            </a:r>
            <a:r>
              <a:rPr lang="de-DE" dirty="0" smtClean="0"/>
              <a:t>. </a:t>
            </a:r>
          </a:p>
          <a:p>
            <a:endParaRPr lang="de-DE" dirty="0"/>
          </a:p>
          <a:p>
            <a:r>
              <a:rPr lang="de-DE" dirty="0" smtClean="0"/>
              <a:t>The </a:t>
            </a:r>
            <a:r>
              <a:rPr lang="de-DE" dirty="0" err="1" smtClean="0"/>
              <a:t>completely</a:t>
            </a:r>
            <a:r>
              <a:rPr lang="de-DE" dirty="0" smtClean="0"/>
              <a:t> </a:t>
            </a:r>
            <a:r>
              <a:rPr lang="de-DE" dirty="0" err="1" smtClean="0"/>
              <a:t>boundedness</a:t>
            </a:r>
            <a:r>
              <a:rPr lang="de-DE" dirty="0" smtClean="0"/>
              <a:t> </a:t>
            </a:r>
            <a:r>
              <a:rPr lang="de-DE" dirty="0" err="1" smtClean="0"/>
              <a:t>structures</a:t>
            </a:r>
            <a:r>
              <a:rPr lang="de-DE" dirty="0" smtClean="0"/>
              <a:t> on </a:t>
            </a:r>
            <a:r>
              <a:rPr lang="de-DE" dirty="0" err="1" smtClean="0"/>
              <a:t>isometrically</a:t>
            </a:r>
            <a:r>
              <a:rPr lang="de-DE" dirty="0" smtClean="0"/>
              <a:t> </a:t>
            </a:r>
            <a:r>
              <a:rPr lang="de-DE" dirty="0" err="1" smtClean="0"/>
              <a:t>isomorphic</a:t>
            </a:r>
            <a:r>
              <a:rPr lang="de-DE" dirty="0" smtClean="0"/>
              <a:t> Hilbert A-modules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same, </a:t>
            </a:r>
            <a:r>
              <a:rPr lang="de-DE" dirty="0" err="1" smtClean="0"/>
              <a:t>derived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A-</a:t>
            </a:r>
            <a:r>
              <a:rPr lang="de-DE" dirty="0" err="1" smtClean="0"/>
              <a:t>valued</a:t>
            </a:r>
            <a:r>
              <a:rPr lang="de-DE" dirty="0" smtClean="0"/>
              <a:t> </a:t>
            </a:r>
            <a:r>
              <a:rPr lang="de-DE" dirty="0" err="1" smtClean="0"/>
              <a:t>inner</a:t>
            </a:r>
            <a:r>
              <a:rPr lang="de-DE" dirty="0" smtClean="0"/>
              <a:t> </a:t>
            </a:r>
            <a:r>
              <a:rPr lang="de-DE" dirty="0" err="1" smtClean="0"/>
              <a:t>product</a:t>
            </a:r>
            <a:r>
              <a:rPr lang="de-DE" dirty="0" smtClean="0"/>
              <a:t> (</a:t>
            </a:r>
            <a:r>
              <a:rPr lang="de-DE" dirty="0" err="1" smtClean="0"/>
              <a:t>values</a:t>
            </a:r>
            <a:r>
              <a:rPr lang="de-DE" dirty="0" smtClean="0"/>
              <a:t>).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6312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6147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altLang="de-DE" sz="4000" b="1" smtClean="0"/>
              <a:t>Settings …</a:t>
            </a: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201B41-929D-443A-87B4-93E02B944DE7}" type="slidenum">
              <a:rPr lang="de-DE" altLang="de-DE" sz="1000" smtClean="0"/>
              <a:pPr>
                <a:spcBef>
                  <a:spcPct val="0"/>
                </a:spcBef>
              </a:pPr>
              <a:t>6</a:t>
            </a:fld>
            <a:endParaRPr lang="de-DE" altLang="de-DE" sz="1000" smtClean="0"/>
          </a:p>
        </p:txBody>
      </p:sp>
    </p:spTree>
    <p:extLst>
      <p:ext uri="{BB962C8B-B14F-4D97-AF65-F5344CB8AC3E}">
        <p14:creationId xmlns:p14="http://schemas.microsoft.com/office/powerpoint/2010/main" val="376474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 </a:t>
            </a:r>
            <a:r>
              <a:rPr lang="de-DE" dirty="0" err="1" smtClean="0"/>
              <a:t>multiplier</a:t>
            </a:r>
            <a:r>
              <a:rPr lang="de-DE" dirty="0" smtClean="0"/>
              <a:t> </a:t>
            </a:r>
            <a:r>
              <a:rPr lang="de-DE" dirty="0" err="1" smtClean="0"/>
              <a:t>modules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Hilbert C*-modules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245350" cy="5148262"/>
          </a:xfrm>
        </p:spPr>
        <p:txBody>
          <a:bodyPr/>
          <a:lstStyle/>
          <a:p>
            <a:r>
              <a:rPr lang="en-US" b="1" dirty="0" smtClean="0"/>
              <a:t>C*-algebras</a:t>
            </a:r>
            <a:r>
              <a:rPr lang="en-US" dirty="0" smtClean="0"/>
              <a:t>:  </a:t>
            </a:r>
            <a:br>
              <a:rPr lang="en-US" dirty="0" smtClean="0"/>
            </a:br>
            <a:r>
              <a:rPr lang="en-US" dirty="0" smtClean="0"/>
              <a:t>Norm-closed *-</a:t>
            </a:r>
            <a:r>
              <a:rPr lang="en-US" dirty="0" err="1" smtClean="0"/>
              <a:t>subalgebras</a:t>
            </a:r>
            <a:r>
              <a:rPr lang="en-US" dirty="0" smtClean="0"/>
              <a:t> of W*-algebras  B(H)  of all bounded linear operators on Hilbert spaces  H .</a:t>
            </a:r>
          </a:p>
          <a:p>
            <a:endParaRPr lang="en-US" dirty="0" smtClean="0"/>
          </a:p>
          <a:p>
            <a:r>
              <a:rPr lang="en-US" b="1" dirty="0" smtClean="0"/>
              <a:t>W*-algebras or von Neumann algebras</a:t>
            </a:r>
            <a:r>
              <a:rPr lang="en-US" dirty="0" smtClean="0"/>
              <a:t>:  </a:t>
            </a:r>
            <a:br>
              <a:rPr lang="en-US" dirty="0" smtClean="0"/>
            </a:br>
            <a:r>
              <a:rPr lang="en-US" dirty="0" smtClean="0"/>
              <a:t>Norm-closed *-</a:t>
            </a:r>
            <a:r>
              <a:rPr lang="en-US" dirty="0" err="1" smtClean="0"/>
              <a:t>subalgebras</a:t>
            </a:r>
            <a:r>
              <a:rPr lang="en-US" dirty="0" smtClean="0"/>
              <a:t> of W*-algebras  B(H)  of all bounded linear operators on Hilbert spaces  H  which coincide with their </a:t>
            </a:r>
            <a:r>
              <a:rPr lang="en-US" dirty="0" err="1" smtClean="0"/>
              <a:t>bicommutant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We focus on </a:t>
            </a:r>
            <a:r>
              <a:rPr lang="en-US" b="1" dirty="0" smtClean="0"/>
              <a:t>non-</a:t>
            </a:r>
            <a:r>
              <a:rPr lang="en-US" b="1" dirty="0" err="1" smtClean="0"/>
              <a:t>unital</a:t>
            </a:r>
            <a:r>
              <a:rPr lang="en-US" b="1" dirty="0" smtClean="0"/>
              <a:t> C*-algebras A </a:t>
            </a:r>
            <a:r>
              <a:rPr lang="en-US" dirty="0" smtClean="0"/>
              <a:t>to get meaningful derived constructions …</a:t>
            </a:r>
            <a:endParaRPr lang="en-US" dirty="0"/>
          </a:p>
          <a:p>
            <a:r>
              <a:rPr lang="en-US" dirty="0" smtClean="0"/>
              <a:t>… and on C*-algebras where they are </a:t>
            </a:r>
            <a:r>
              <a:rPr lang="en-US" b="1" dirty="0" smtClean="0"/>
              <a:t>two-sided ideals</a:t>
            </a:r>
            <a:r>
              <a:rPr lang="en-US" dirty="0" smtClean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1903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  <a:endParaRPr lang="de-DE" altLang="de-DE" dirty="0" smtClean="0"/>
          </a:p>
        </p:txBody>
      </p:sp>
      <p:sp>
        <p:nvSpPr>
          <p:cNvPr id="717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 smtClean="0"/>
              <a:t>C*-</a:t>
            </a:r>
            <a:r>
              <a:rPr lang="de-DE" altLang="de-DE" b="1" dirty="0" err="1" smtClean="0"/>
              <a:t>algebras</a:t>
            </a:r>
            <a:endParaRPr lang="de-DE" altLang="de-DE" b="1" dirty="0" smtClean="0"/>
          </a:p>
          <a:p>
            <a:endParaRPr lang="de-DE" altLang="de-DE" sz="2000" dirty="0" smtClean="0"/>
          </a:p>
          <a:p>
            <a:r>
              <a:rPr lang="de-DE" altLang="de-DE" dirty="0" err="1" smtClean="0"/>
              <a:t>Considering</a:t>
            </a:r>
            <a:r>
              <a:rPr lang="de-DE" altLang="de-DE" dirty="0" smtClean="0"/>
              <a:t> C*-</a:t>
            </a:r>
            <a:r>
              <a:rPr lang="de-DE" altLang="de-DE" dirty="0" err="1" smtClean="0"/>
              <a:t>algebras</a:t>
            </a:r>
            <a:r>
              <a:rPr lang="de-DE" altLang="de-DE" dirty="0" smtClean="0"/>
              <a:t> (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Hilbert C*-modules) </a:t>
            </a:r>
            <a:r>
              <a:rPr lang="de-DE" altLang="de-DE" dirty="0" err="1" smtClean="0"/>
              <a:t>there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are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some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points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to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respect</a:t>
            </a:r>
            <a:r>
              <a:rPr lang="de-DE" altLang="de-DE" dirty="0" smtClean="0"/>
              <a:t>:</a:t>
            </a:r>
          </a:p>
          <a:p>
            <a:endParaRPr lang="de-DE" altLang="de-DE" sz="1600" dirty="0" smtClean="0"/>
          </a:p>
          <a:p>
            <a:pPr>
              <a:buFontTx/>
              <a:buChar char="•"/>
            </a:pPr>
            <a:r>
              <a:rPr lang="de-DE" altLang="de-DE" dirty="0" err="1" smtClean="0"/>
              <a:t>Possible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existence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non-zero zero-divisors</a:t>
            </a:r>
          </a:p>
          <a:p>
            <a:pPr>
              <a:buFontTx/>
              <a:buChar char="•"/>
            </a:pPr>
            <a:r>
              <a:rPr lang="de-DE" altLang="de-DE" dirty="0" err="1" smtClean="0"/>
              <a:t>Possible</a:t>
            </a:r>
            <a:r>
              <a:rPr lang="de-DE" altLang="de-DE" dirty="0" smtClean="0"/>
              <a:t> non-</a:t>
            </a:r>
            <a:r>
              <a:rPr lang="de-DE" altLang="de-DE" dirty="0" err="1" smtClean="0"/>
              <a:t>commutativity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multiplication</a:t>
            </a:r>
            <a:endParaRPr lang="de-DE" altLang="de-DE" dirty="0" smtClean="0"/>
          </a:p>
          <a:p>
            <a:pPr>
              <a:buFontTx/>
              <a:buChar char="•"/>
            </a:pPr>
            <a:r>
              <a:rPr lang="de-DE" altLang="de-DE" dirty="0" err="1" smtClean="0"/>
              <a:t>Inner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one</a:t>
            </a:r>
            <a:r>
              <a:rPr lang="de-DE" altLang="de-DE" dirty="0" smtClean="0"/>
              <a:t>-/</a:t>
            </a:r>
            <a:r>
              <a:rPr lang="de-DE" altLang="de-DE" dirty="0" err="1" smtClean="0"/>
              <a:t>two-sided</a:t>
            </a:r>
            <a:r>
              <a:rPr lang="de-DE" altLang="de-DE" dirty="0" smtClean="0"/>
              <a:t> norm-</a:t>
            </a:r>
            <a:r>
              <a:rPr lang="de-DE" altLang="de-DE" dirty="0" err="1" smtClean="0"/>
              <a:t>closed</a:t>
            </a:r>
            <a:r>
              <a:rPr lang="de-DE" altLang="de-DE" dirty="0" smtClean="0"/>
              <a:t> ideal </a:t>
            </a:r>
            <a:r>
              <a:rPr lang="de-DE" altLang="de-DE" dirty="0" err="1" smtClean="0"/>
              <a:t>structure</a:t>
            </a:r>
            <a:endParaRPr lang="de-DE" altLang="de-DE" dirty="0" smtClean="0"/>
          </a:p>
          <a:p>
            <a:pPr>
              <a:buFontTx/>
              <a:buChar char="•"/>
            </a:pPr>
            <a:r>
              <a:rPr lang="de-DE" altLang="de-DE" dirty="0" err="1" smtClean="0"/>
              <a:t>Possible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existence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non-trivial orthogonal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skew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projections</a:t>
            </a:r>
            <a:endParaRPr lang="de-DE" altLang="de-DE" dirty="0" smtClean="0"/>
          </a:p>
          <a:p>
            <a:pPr>
              <a:buFontTx/>
              <a:buChar char="•"/>
            </a:pPr>
            <a:r>
              <a:rPr lang="de-DE" altLang="de-DE" dirty="0" smtClean="0"/>
              <a:t>… a </a:t>
            </a:r>
            <a:r>
              <a:rPr lang="de-DE" altLang="de-DE" dirty="0" err="1" smtClean="0"/>
              <a:t>rich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algebraic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topological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noncommutative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theory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with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more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derived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structures</a:t>
            </a:r>
            <a:r>
              <a:rPr lang="de-DE" altLang="de-DE" dirty="0" smtClean="0"/>
              <a:t> …</a:t>
            </a: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E8CC651-57CC-42BB-B947-E1B20712556A}" type="slidenum">
              <a:rPr lang="de-DE" altLang="de-DE" sz="1000" b="0" smtClean="0">
                <a:solidFill>
                  <a:schemeClr val="tx1"/>
                </a:solidFill>
              </a:rPr>
              <a:pPr/>
              <a:t>8</a:t>
            </a:fld>
            <a:endParaRPr lang="de-DE" altLang="de-DE" sz="10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4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multiplier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Hilbert C*-modules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909638"/>
            <a:ext cx="8424862" cy="5148262"/>
          </a:xfrm>
        </p:spPr>
        <p:txBody>
          <a:bodyPr/>
          <a:lstStyle/>
          <a:p>
            <a:r>
              <a:rPr lang="de-DE" b="1" dirty="0" smtClean="0"/>
              <a:t>Hilbert C*-modules   (</a:t>
            </a:r>
            <a:r>
              <a:rPr lang="de-DE" b="1" dirty="0" err="1" smtClean="0"/>
              <a:t>full</a:t>
            </a:r>
            <a:r>
              <a:rPr lang="de-DE" b="1" dirty="0" smtClean="0"/>
              <a:t> – </a:t>
            </a:r>
            <a:r>
              <a:rPr lang="de-DE" b="1" dirty="0" err="1" smtClean="0"/>
              <a:t>most</a:t>
            </a:r>
            <a:r>
              <a:rPr lang="de-DE" b="1" dirty="0" smtClean="0"/>
              <a:t> offen </a:t>
            </a:r>
            <a:r>
              <a:rPr lang="de-DE" b="1" dirty="0" err="1" smtClean="0"/>
              <a:t>today</a:t>
            </a:r>
            <a:r>
              <a:rPr lang="de-DE" b="1" dirty="0" smtClean="0"/>
              <a:t>)</a:t>
            </a:r>
          </a:p>
          <a:p>
            <a:endParaRPr lang="de-DE" dirty="0"/>
          </a:p>
          <a:p>
            <a:r>
              <a:rPr lang="en-US" dirty="0" smtClean="0"/>
              <a:t>Let  A  be a C*-algebra and  X  be a complex-linear space and (right)  A-module where both the complex-linear structures are compatible.</a:t>
            </a:r>
          </a:p>
          <a:p>
            <a:r>
              <a:rPr lang="en-US" dirty="0" smtClean="0"/>
              <a:t>Let  X  admit a map  &lt;.,.&gt;: X</a:t>
            </a:r>
            <a:r>
              <a:rPr lang="en-US" dirty="0" smtClean="0">
                <a:sym typeface="Math1" panose="05000502060100000001" pitchFamily="2" charset="2"/>
              </a:rPr>
              <a:t></a:t>
            </a:r>
            <a:r>
              <a:rPr lang="en-US" dirty="0">
                <a:sym typeface="Math1" panose="05000502060100000001" pitchFamily="2" charset="2"/>
              </a:rPr>
              <a:t>X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A  conjugate-A-linear in the first and A-linear in the second variable such that</a:t>
            </a:r>
          </a:p>
          <a:p>
            <a:pPr>
              <a:buAutoNum type="romanLcParenBoth"/>
            </a:pPr>
            <a:r>
              <a:rPr lang="en-US" dirty="0" smtClean="0">
                <a:sym typeface="Wingdings" panose="05000000000000000000" pitchFamily="2" charset="2"/>
              </a:rPr>
              <a:t>&lt;</a:t>
            </a:r>
            <a:r>
              <a:rPr lang="en-US" dirty="0" err="1" smtClean="0">
                <a:sym typeface="Wingdings" panose="05000000000000000000" pitchFamily="2" charset="2"/>
              </a:rPr>
              <a:t>x,y</a:t>
            </a:r>
            <a:r>
              <a:rPr lang="en-US" dirty="0" smtClean="0">
                <a:sym typeface="Wingdings" panose="05000000000000000000" pitchFamily="2" charset="2"/>
              </a:rPr>
              <a:t>&gt; = &lt;</a:t>
            </a:r>
            <a:r>
              <a:rPr lang="en-US" dirty="0" err="1" smtClean="0">
                <a:sym typeface="Wingdings" panose="05000000000000000000" pitchFamily="2" charset="2"/>
              </a:rPr>
              <a:t>y,x</a:t>
            </a:r>
            <a:r>
              <a:rPr lang="en-US" dirty="0" smtClean="0">
                <a:sym typeface="Wingdings" panose="05000000000000000000" pitchFamily="2" charset="2"/>
              </a:rPr>
              <a:t>&gt;*    for any  </a:t>
            </a:r>
            <a:r>
              <a:rPr lang="en-US" dirty="0" err="1" smtClean="0">
                <a:sym typeface="Wingdings" panose="05000000000000000000" pitchFamily="2" charset="2"/>
              </a:rPr>
              <a:t>x,y</a:t>
            </a:r>
            <a:r>
              <a:rPr lang="en-US" dirty="0" smtClean="0">
                <a:sym typeface="Wingdings" panose="05000000000000000000" pitchFamily="2" charset="2"/>
              </a:rPr>
              <a:t> in M,</a:t>
            </a:r>
          </a:p>
          <a:p>
            <a:pPr>
              <a:buAutoNum type="romanLcParenBoth"/>
            </a:pPr>
            <a:r>
              <a:rPr lang="en-US" dirty="0" smtClean="0">
                <a:sym typeface="Wingdings" panose="05000000000000000000" pitchFamily="2" charset="2"/>
              </a:rPr>
              <a:t>0 </a:t>
            </a:r>
            <a:r>
              <a:rPr lang="en-US" i="1" dirty="0" smtClean="0"/>
              <a:t>≤ </a:t>
            </a:r>
            <a:r>
              <a:rPr lang="en-US" dirty="0" smtClean="0">
                <a:sym typeface="Wingdings" panose="05000000000000000000" pitchFamily="2" charset="2"/>
              </a:rPr>
              <a:t>&lt;</a:t>
            </a:r>
            <a:r>
              <a:rPr lang="en-US" dirty="0" err="1" smtClean="0">
                <a:sym typeface="Wingdings" panose="05000000000000000000" pitchFamily="2" charset="2"/>
              </a:rPr>
              <a:t>x,x</a:t>
            </a:r>
            <a:r>
              <a:rPr lang="en-US" dirty="0" smtClean="0">
                <a:sym typeface="Wingdings" panose="05000000000000000000" pitchFamily="2" charset="2"/>
              </a:rPr>
              <a:t>&gt;   for any  x in M,</a:t>
            </a:r>
          </a:p>
          <a:p>
            <a:pPr>
              <a:buAutoNum type="romanLcParenBoth"/>
            </a:pPr>
            <a:r>
              <a:rPr lang="en-US" dirty="0" smtClean="0">
                <a:sym typeface="Wingdings" panose="05000000000000000000" pitchFamily="2" charset="2"/>
              </a:rPr>
              <a:t>&lt;</a:t>
            </a:r>
            <a:r>
              <a:rPr lang="en-US" dirty="0" err="1" smtClean="0">
                <a:sym typeface="Wingdings" panose="05000000000000000000" pitchFamily="2" charset="2"/>
              </a:rPr>
              <a:t>x,x</a:t>
            </a:r>
            <a:r>
              <a:rPr lang="en-US" dirty="0" smtClean="0">
                <a:sym typeface="Wingdings" panose="05000000000000000000" pitchFamily="2" charset="2"/>
              </a:rPr>
              <a:t>&gt; = 0   </a:t>
            </a:r>
            <a:r>
              <a:rPr lang="en-US" dirty="0" err="1" smtClean="0">
                <a:sym typeface="Wingdings" panose="05000000000000000000" pitchFamily="2" charset="2"/>
              </a:rPr>
              <a:t>iff</a:t>
            </a:r>
            <a:r>
              <a:rPr lang="en-US" dirty="0" smtClean="0">
                <a:sym typeface="Wingdings" panose="05000000000000000000" pitchFamily="2" charset="2"/>
              </a:rPr>
              <a:t>   x=0.</a:t>
            </a:r>
          </a:p>
          <a:p>
            <a:pPr marL="0" indent="0"/>
            <a:r>
              <a:rPr lang="en-US" dirty="0" smtClean="0">
                <a:sym typeface="Wingdings" panose="05000000000000000000" pitchFamily="2" charset="2"/>
              </a:rPr>
              <a:t>Then  ||x|| := ||&lt;</a:t>
            </a:r>
            <a:r>
              <a:rPr lang="en-US" dirty="0" err="1" smtClean="0">
                <a:sym typeface="Wingdings" panose="05000000000000000000" pitchFamily="2" charset="2"/>
              </a:rPr>
              <a:t>x,x</a:t>
            </a:r>
            <a:r>
              <a:rPr lang="en-US" dirty="0" smtClean="0">
                <a:sym typeface="Wingdings" panose="05000000000000000000" pitchFamily="2" charset="2"/>
              </a:rPr>
              <a:t>&gt;||</a:t>
            </a:r>
            <a:r>
              <a:rPr lang="en-US" baseline="-25000" dirty="0" smtClean="0">
                <a:sym typeface="Wingdings" panose="05000000000000000000" pitchFamily="2" charset="2"/>
              </a:rPr>
              <a:t>A</a:t>
            </a:r>
            <a:r>
              <a:rPr lang="en-US" baseline="30000" dirty="0" smtClean="0">
                <a:sym typeface="Wingdings" panose="05000000000000000000" pitchFamily="2" charset="2"/>
              </a:rPr>
              <a:t>1/2</a:t>
            </a:r>
            <a:r>
              <a:rPr lang="en-US" dirty="0" smtClean="0">
                <a:sym typeface="Wingdings" panose="05000000000000000000" pitchFamily="2" charset="2"/>
              </a:rPr>
              <a:t>  defines an A-module norm on  X.</a:t>
            </a:r>
          </a:p>
          <a:p>
            <a:pPr marL="0" indent="0" algn="r"/>
            <a:r>
              <a:rPr lang="en-US" i="1" dirty="0" smtClean="0">
                <a:sym typeface="Wingdings" panose="05000000000000000000" pitchFamily="2" charset="2"/>
              </a:rPr>
              <a:t>             Examples </a:t>
            </a:r>
            <a:r>
              <a:rPr lang="en-US" dirty="0" smtClean="0">
                <a:sym typeface="Wingdings" panose="05000000000000000000" pitchFamily="2" charset="2"/>
              </a:rPr>
              <a:t>  .</a:t>
            </a:r>
          </a:p>
          <a:p>
            <a:pPr>
              <a:buAutoNum type="romanLcParenBoth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893C-F4DB-4463-A798-3A44780745C5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791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esentation_extern_v5.1">
  <a:themeElements>
    <a:clrScheme name="praesentation_extern_v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aesentation_extern_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5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5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praesentation_extern_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extern_v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extern_v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extern_v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extern_v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extern_v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extern_v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extern_v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extern_v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extern_v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extern_v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extern_v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Inhaltsmaster">
  <a:themeElements>
    <a:clrScheme name="2_Inhalts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Inhalts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5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5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2_Inhalts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halts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halts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halts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halts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halts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halts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halts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halts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halts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halts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halts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raesentation_extern_v5.1">
  <a:themeElements>
    <a:clrScheme name="praesentation_extern_v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aesentation_extern_v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5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5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praesentation_extern_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extern_v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extern_v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extern_v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extern_v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extern_v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extern_v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extern_v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extern_v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extern_v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extern_v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extern_v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praesentation_extern_v5.1</Template>
  <TotalTime>0</TotalTime>
  <Words>4270</Words>
  <Application>Microsoft Office PowerPoint</Application>
  <PresentationFormat>Bildschirmpräsentation (4:3)</PresentationFormat>
  <Paragraphs>376</Paragraphs>
  <Slides>47</Slides>
  <Notes>0</Notes>
  <HiddenSlides>6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47</vt:i4>
      </vt:variant>
    </vt:vector>
  </HeadingPairs>
  <TitlesOfParts>
    <vt:vector size="57" baseType="lpstr">
      <vt:lpstr>Arial Unicode MS</vt:lpstr>
      <vt:lpstr>ＭＳ Ｐゴシック</vt:lpstr>
      <vt:lpstr>Arial</vt:lpstr>
      <vt:lpstr>Cambria Math</vt:lpstr>
      <vt:lpstr>Math1</vt:lpstr>
      <vt:lpstr>Math3</vt:lpstr>
      <vt:lpstr>Wingdings</vt:lpstr>
      <vt:lpstr>praesentation_extern_v5.1</vt:lpstr>
      <vt:lpstr>2_Inhaltsmaster</vt:lpstr>
      <vt:lpstr>1_praesentation_extern_v5.1</vt:lpstr>
      <vt:lpstr>On multiplier modules of Hilbert C*-modules 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PowerPoint-Präsentation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PowerPoint-Präsentation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Q</vt:lpstr>
      <vt:lpstr>On multiplier modules of Hilbert C*-modules</vt:lpstr>
      <vt:lpstr>On multiplier modules of Hilbert C*-modules</vt:lpstr>
      <vt:lpstr>Discussions …   Thank you for your attention.</vt:lpstr>
      <vt:lpstr>PowerPoint-Präsentation</vt:lpstr>
      <vt:lpstr>On multiplier modules of Hilbert C*-modules</vt:lpstr>
      <vt:lpstr>On multiplier modules of Hilbert C*-modules</vt:lpstr>
      <vt:lpstr>On multiplier modules of Hilbert C*-modules</vt:lpstr>
      <vt:lpstr>On multiplier modules of Hilbert C*-modules</vt:lpstr>
      <vt:lpstr>PowerPoint-Präsentation</vt:lpstr>
      <vt:lpstr>PowerPoint-Präsentation</vt:lpstr>
      <vt:lpstr>PowerPoint-Präsentation</vt:lpstr>
      <vt:lpstr>Regularity results for classes of Hilbert C*-modules w.r.t. special bounded modular functionals</vt:lpstr>
      <vt:lpstr>Regularity results for classes of Hilbert C*-modules w.r.t. special bounded modular functionals</vt:lpstr>
      <vt:lpstr>PowerPoint-Präsentation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das Thema</dc:title>
  <dc:creator>Michael</dc:creator>
  <cp:lastModifiedBy>Michael</cp:lastModifiedBy>
  <cp:revision>387</cp:revision>
  <cp:lastPrinted>2025-04-02T15:12:38Z</cp:lastPrinted>
  <dcterms:created xsi:type="dcterms:W3CDTF">2009-06-07T18:48:27Z</dcterms:created>
  <dcterms:modified xsi:type="dcterms:W3CDTF">2025-04-03T06:57:54Z</dcterms:modified>
</cp:coreProperties>
</file>