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3" r:id="rId2"/>
    <p:sldMasterId id="2147483676" r:id="rId3"/>
  </p:sldMasterIdLst>
  <p:notesMasterIdLst>
    <p:notesMasterId r:id="rId65"/>
  </p:notesMasterIdLst>
  <p:handoutMasterIdLst>
    <p:handoutMasterId r:id="rId66"/>
  </p:handoutMasterIdLst>
  <p:sldIdLst>
    <p:sldId id="258" r:id="rId4"/>
    <p:sldId id="476" r:id="rId5"/>
    <p:sldId id="463" r:id="rId6"/>
    <p:sldId id="454" r:id="rId7"/>
    <p:sldId id="461" r:id="rId8"/>
    <p:sldId id="462" r:id="rId9"/>
    <p:sldId id="451" r:id="rId10"/>
    <p:sldId id="452" r:id="rId11"/>
    <p:sldId id="453" r:id="rId12"/>
    <p:sldId id="449" r:id="rId13"/>
    <p:sldId id="450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55" r:id="rId24"/>
    <p:sldId id="456" r:id="rId25"/>
    <p:sldId id="457" r:id="rId26"/>
    <p:sldId id="477" r:id="rId27"/>
    <p:sldId id="409" r:id="rId28"/>
    <p:sldId id="410" r:id="rId29"/>
    <p:sldId id="411" r:id="rId30"/>
    <p:sldId id="418" r:id="rId31"/>
    <p:sldId id="475" r:id="rId32"/>
    <p:sldId id="422" r:id="rId33"/>
    <p:sldId id="421" r:id="rId34"/>
    <p:sldId id="423" r:id="rId35"/>
    <p:sldId id="425" r:id="rId36"/>
    <p:sldId id="426" r:id="rId37"/>
    <p:sldId id="427" r:id="rId38"/>
    <p:sldId id="424" r:id="rId39"/>
    <p:sldId id="428" r:id="rId40"/>
    <p:sldId id="430" r:id="rId41"/>
    <p:sldId id="431" r:id="rId42"/>
    <p:sldId id="432" r:id="rId43"/>
    <p:sldId id="433" r:id="rId44"/>
    <p:sldId id="444" r:id="rId45"/>
    <p:sldId id="445" r:id="rId46"/>
    <p:sldId id="447" r:id="rId47"/>
    <p:sldId id="434" r:id="rId48"/>
    <p:sldId id="413" r:id="rId49"/>
    <p:sldId id="414" r:id="rId50"/>
    <p:sldId id="415" r:id="rId51"/>
    <p:sldId id="448" r:id="rId52"/>
    <p:sldId id="261" r:id="rId53"/>
    <p:sldId id="435" r:id="rId54"/>
    <p:sldId id="458" r:id="rId55"/>
    <p:sldId id="459" r:id="rId56"/>
    <p:sldId id="460" r:id="rId57"/>
    <p:sldId id="464" r:id="rId58"/>
    <p:sldId id="465" r:id="rId59"/>
    <p:sldId id="393" r:id="rId60"/>
    <p:sldId id="394" r:id="rId61"/>
    <p:sldId id="395" r:id="rId62"/>
    <p:sldId id="396" r:id="rId63"/>
    <p:sldId id="397" r:id="rId6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347A0"/>
    <a:srgbClr val="A2A9A4"/>
    <a:srgbClr val="0F3277"/>
    <a:srgbClr val="092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94670" autoAdjust="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126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C9570E-65ED-41EA-A26D-E47286FB476D}" type="datetimeFigureOut">
              <a:rPr lang="de-DE" smtClean="0"/>
              <a:pPr/>
              <a:t>01.07.2025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F6A011-1B06-49B0-AB35-F2A223E91D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fld id="{D1E26DB6-F6C0-41AC-AEE2-EEFE8CB04F8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6DB6-F6C0-41AC-AEE2-EEFE8CB04F8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49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163" y="3489325"/>
            <a:ext cx="1970087" cy="1090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489325"/>
            <a:ext cx="5762625" cy="10906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A5707A-97A2-492E-BD09-84BA3F682A3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Regularity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w.r.t.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modular </a:t>
            </a:r>
            <a:r>
              <a:rPr lang="de-DE" dirty="0" err="1" smtClean="0"/>
              <a:t>functionals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1B893C-F4DB-4463-A798-3A44780745C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 bwMode="auto">
          <a:xfrm rot="5400000">
            <a:off x="-2001865" y="3483769"/>
            <a:ext cx="5148262" cy="158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9B3FA-9589-4CE9-A6E2-963DFD49417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909638"/>
            <a:ext cx="3860800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2338" y="909638"/>
            <a:ext cx="386238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8A18E2-E64A-4F18-BDCE-8A44365808E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E468E-BA3A-473B-9ED2-6405BF3ECA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err="1" smtClean="0"/>
              <a:t>Regularity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w.r.t.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modular </a:t>
            </a:r>
            <a:r>
              <a:rPr lang="de-DE" dirty="0" err="1" smtClean="0"/>
              <a:t>functionals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836AC3-8537-4BE3-A9F2-92FD84D2F1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F2E7D1-BC57-4AEB-94B1-D30699720C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56316-D2E8-4B9B-B301-2002DFFCEF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EA209-A2B4-4BFA-ADC5-A58AF6E5A6C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0F8BFF-484F-455F-92BF-BC3D58F4CCD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239713"/>
            <a:ext cx="1968500" cy="58181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239713"/>
            <a:ext cx="5754687" cy="58181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4FE15-133C-42D0-9D53-68A9AE64F3E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Strobl, June 15-23, 2022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4184650"/>
            <a:ext cx="3865562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7100" y="4184650"/>
            <a:ext cx="3867150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163" y="3489325"/>
            <a:ext cx="1970087" cy="1090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489325"/>
            <a:ext cx="5762625" cy="10906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4184650"/>
            <a:ext cx="3865562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7100" y="4184650"/>
            <a:ext cx="3867150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4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4275" y="6369050"/>
            <a:ext cx="23399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/>
            </a:lvl1pPr>
          </a:lstStyle>
          <a:p>
            <a:r>
              <a:rPr lang="de-DE" dirty="0" smtClean="0"/>
              <a:t>Strobl, 19.-23.06.2022</a:t>
            </a:r>
            <a:endParaRPr lang="de-DE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489325"/>
            <a:ext cx="78851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das Thema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4184650"/>
            <a:ext cx="78851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Das ist der Untertitel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19138" y="6369050"/>
            <a:ext cx="241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/>
              <a:t>Hochschule für Technik, Wirtschaft und Kultur </a:t>
            </a:r>
            <a:r>
              <a:rPr lang="de-DE" sz="1000" b="0" dirty="0" smtClean="0"/>
              <a:t>(HTWK) Leipzig</a:t>
            </a:r>
            <a:endParaRPr lang="de-DE" sz="1000" b="0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92500" y="6369050"/>
            <a:ext cx="2411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 smtClean="0"/>
              <a:t>Michael</a:t>
            </a:r>
            <a:r>
              <a:rPr lang="de-DE" sz="1000" b="0" baseline="0" dirty="0" smtClean="0"/>
              <a:t> Frank</a:t>
            </a:r>
            <a:endParaRPr lang="de-DE" sz="1000" b="0" dirty="0"/>
          </a:p>
          <a:p>
            <a:pPr eaLnBrk="0" hangingPunct="0">
              <a:spcBef>
                <a:spcPct val="0"/>
              </a:spcBef>
            </a:pPr>
            <a:r>
              <a:rPr lang="de-DE" sz="1000" b="0" dirty="0"/>
              <a:t>Fakultät </a:t>
            </a:r>
            <a:r>
              <a:rPr lang="de-DE" sz="1000" b="0" dirty="0" smtClean="0"/>
              <a:t>Informatik und Medien</a:t>
            </a:r>
            <a:endParaRPr lang="de-DE" sz="1000" b="0" dirty="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1289" name="Picture 25" descr="balken_4_leitbilder_1960x29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1700213"/>
            <a:ext cx="9140825" cy="1374775"/>
          </a:xfrm>
          <a:prstGeom prst="rect">
            <a:avLst/>
          </a:prstGeom>
          <a:noFill/>
        </p:spPr>
      </p:pic>
      <p:pic>
        <p:nvPicPr>
          <p:cNvPr id="10" name="Grafik 9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45" y="402750"/>
            <a:ext cx="1475105" cy="805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39713"/>
            <a:ext cx="65627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 smtClean="0"/>
              <a:t>Regularity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w.r.t.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modular </a:t>
            </a:r>
            <a:r>
              <a:rPr lang="de-DE" dirty="0" err="1" smtClean="0"/>
              <a:t>functionals</a:t>
            </a:r>
            <a:endParaRPr lang="de-DE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909638"/>
            <a:ext cx="7875587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1. Überschrift</a:t>
            </a:r>
          </a:p>
          <a:p>
            <a:pPr lvl="0"/>
            <a:endParaRPr lang="de-DE" dirty="0" smtClean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45213" y="6369050"/>
            <a:ext cx="24225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559B1680-B0E8-4435-9B54-9325DE74BB0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09613" y="549275"/>
            <a:ext cx="65722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709613" y="6369050"/>
            <a:ext cx="241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Hochschule für Technik, Wirtschaft und Kultur </a:t>
            </a:r>
            <a:r>
              <a:rPr lang="de-DE" sz="1000" b="0" dirty="0" smtClean="0">
                <a:solidFill>
                  <a:schemeClr val="tx1"/>
                </a:solidFill>
              </a:rPr>
              <a:t>(HTWK) Leipzig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492500" y="6369050"/>
            <a:ext cx="2411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Michael Frank</a:t>
            </a:r>
            <a:endParaRPr lang="de-DE" sz="10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Fakultät </a:t>
            </a:r>
            <a:r>
              <a:rPr lang="de-DE" sz="1000" b="0" dirty="0" smtClean="0">
                <a:solidFill>
                  <a:schemeClr val="tx1"/>
                </a:solidFill>
              </a:rPr>
              <a:t>Informatik</a:t>
            </a:r>
            <a:r>
              <a:rPr lang="de-DE" sz="1000" b="0" baseline="0" dirty="0" smtClean="0">
                <a:solidFill>
                  <a:schemeClr val="tx1"/>
                </a:solidFill>
              </a:rPr>
              <a:t> und Medien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09613" y="614203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3" name="Picture 17" descr="HTWK_Logo_weis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63" y="333375"/>
            <a:ext cx="20907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580"/>
            <a:ext cx="1475105" cy="805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4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4275" y="6369050"/>
            <a:ext cx="23399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489325"/>
            <a:ext cx="78851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das Thema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4184650"/>
            <a:ext cx="78851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Das ist der Untertitel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19138" y="6369050"/>
            <a:ext cx="241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/>
              <a:t>Hochschule für Technik, Wirtschaft und Kultur </a:t>
            </a:r>
            <a:r>
              <a:rPr lang="de-DE" sz="1000" b="0" dirty="0" smtClean="0"/>
              <a:t>(HTWK) Leipzig</a:t>
            </a:r>
            <a:endParaRPr lang="de-DE" sz="1000" b="0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92500" y="6369050"/>
            <a:ext cx="2411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 smtClean="0"/>
              <a:t>Michael</a:t>
            </a:r>
            <a:r>
              <a:rPr lang="de-DE" sz="1000" b="0" baseline="0" dirty="0" smtClean="0"/>
              <a:t> Frank</a:t>
            </a:r>
            <a:endParaRPr lang="de-DE" sz="1000" b="0" dirty="0"/>
          </a:p>
          <a:p>
            <a:pPr eaLnBrk="0" hangingPunct="0">
              <a:spcBef>
                <a:spcPct val="0"/>
              </a:spcBef>
            </a:pPr>
            <a:r>
              <a:rPr lang="de-DE" sz="1000" b="0" dirty="0"/>
              <a:t>Fakultät </a:t>
            </a:r>
            <a:r>
              <a:rPr lang="de-DE" sz="1000" b="0" dirty="0" smtClean="0"/>
              <a:t>Informatik und Medien</a:t>
            </a:r>
            <a:endParaRPr lang="de-DE" sz="1000" b="0" dirty="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47" y="620688"/>
            <a:ext cx="1984303" cy="115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rxiv.org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rxiv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rxiv.org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285992"/>
            <a:ext cx="7885112" cy="1575056"/>
          </a:xfrm>
        </p:spPr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4184650"/>
            <a:ext cx="7885112" cy="1260574"/>
          </a:xfrm>
        </p:spPr>
        <p:txBody>
          <a:bodyPr/>
          <a:lstStyle/>
          <a:p>
            <a:r>
              <a:rPr lang="de-DE" dirty="0" smtClean="0"/>
              <a:t>Michael Frank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Belfast, UKOA 2025, July 2</a:t>
            </a:r>
            <a:r>
              <a:rPr lang="en-US" baseline="30000" dirty="0" smtClean="0"/>
              <a:t>nd</a:t>
            </a:r>
            <a:r>
              <a:rPr lang="en-US" dirty="0" smtClean="0"/>
              <a:t>, </a:t>
            </a:r>
            <a:r>
              <a:rPr lang="en-US" dirty="0"/>
              <a:t>2025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9138" y="5616242"/>
            <a:ext cx="31518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Belfast, UK Operator </a:t>
            </a:r>
            <a:r>
              <a:rPr lang="de-DE" sz="1000" dirty="0" err="1" smtClean="0"/>
              <a:t>Algebras</a:t>
            </a:r>
            <a:r>
              <a:rPr lang="de-DE" sz="1000" dirty="0" smtClean="0"/>
              <a:t> Conference 2025</a:t>
            </a:r>
            <a:endParaRPr lang="en-US" sz="1000" dirty="0" smtClean="0"/>
          </a:p>
          <a:p>
            <a:r>
              <a:rPr lang="en-US" sz="1000" b="0" dirty="0" smtClean="0"/>
              <a:t>Queen’s University Belfast, July 2</a:t>
            </a:r>
            <a:r>
              <a:rPr lang="en-US" sz="1000" b="0" baseline="30000" dirty="0" smtClean="0"/>
              <a:t>nd</a:t>
            </a:r>
            <a:r>
              <a:rPr lang="en-US" sz="1000" b="0" dirty="0" smtClean="0"/>
              <a:t>, 2025</a:t>
            </a:r>
            <a:endParaRPr lang="de-DE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1512" y="692696"/>
            <a:ext cx="8472487" cy="6165304"/>
          </a:xfrm>
        </p:spPr>
        <p:txBody>
          <a:bodyPr/>
          <a:lstStyle/>
          <a:p>
            <a:r>
              <a:rPr lang="en-US" dirty="0" smtClean="0"/>
              <a:t>Resources in </a:t>
            </a:r>
            <a:r>
              <a:rPr lang="en-US" dirty="0" err="1" smtClean="0"/>
              <a:t>groupoid</a:t>
            </a:r>
            <a:r>
              <a:rPr lang="en-US" dirty="0" smtClean="0"/>
              <a:t> investigations (I): </a:t>
            </a:r>
          </a:p>
          <a:p>
            <a:endParaRPr lang="en-US" sz="1200" dirty="0" smtClean="0"/>
          </a:p>
          <a:p>
            <a:r>
              <a:rPr lang="en-US" sz="1300" dirty="0" smtClean="0"/>
              <a:t>[AKM]  C. </a:t>
            </a:r>
            <a:r>
              <a:rPr lang="en-US" sz="1300" dirty="0" err="1" smtClean="0"/>
              <a:t>Antunes</a:t>
            </a:r>
            <a:r>
              <a:rPr lang="en-US" sz="1300" dirty="0" smtClean="0"/>
              <a:t>, </a:t>
            </a:r>
            <a:r>
              <a:rPr lang="en-US" sz="1300" dirty="0"/>
              <a:t>J</a:t>
            </a:r>
            <a:r>
              <a:rPr lang="en-US" sz="1300" dirty="0" smtClean="0"/>
              <a:t>. </a:t>
            </a:r>
            <a:r>
              <a:rPr lang="en-US" sz="1300" dirty="0" err="1" smtClean="0"/>
              <a:t>Ko</a:t>
            </a:r>
            <a:r>
              <a:rPr lang="en-US" sz="1300" dirty="0"/>
              <a:t>, R. Meyer, The </a:t>
            </a:r>
            <a:r>
              <a:rPr lang="en-US" sz="1300" dirty="0" err="1"/>
              <a:t>bicategory</a:t>
            </a:r>
            <a:r>
              <a:rPr lang="en-US" sz="1300" dirty="0"/>
              <a:t> of </a:t>
            </a:r>
            <a:r>
              <a:rPr lang="en-US" sz="1300" dirty="0" err="1"/>
              <a:t>groupoid</a:t>
            </a:r>
            <a:r>
              <a:rPr lang="en-US" sz="1300" dirty="0"/>
              <a:t> correspondences, </a:t>
            </a:r>
            <a:r>
              <a:rPr lang="en-US" sz="1300" i="1" dirty="0"/>
              <a:t>New York J. Math. </a:t>
            </a:r>
            <a:r>
              <a:rPr lang="en-US" sz="1300" dirty="0"/>
              <a:t>28 (2022) </a:t>
            </a:r>
            <a:r>
              <a:rPr lang="en-US" sz="1300" dirty="0" smtClean="0"/>
              <a:t>1329-1364.</a:t>
            </a:r>
          </a:p>
          <a:p>
            <a:r>
              <a:rPr lang="en-US" sz="1300" dirty="0" smtClean="0"/>
              <a:t>[BS]    S. </a:t>
            </a:r>
            <a:r>
              <a:rPr lang="en-US" sz="1300" dirty="0" err="1" smtClean="0"/>
              <a:t>Baaj</a:t>
            </a:r>
            <a:r>
              <a:rPr lang="en-US" sz="1300" dirty="0" smtClean="0"/>
              <a:t>, G. Skandalis, C*-</a:t>
            </a:r>
            <a:r>
              <a:rPr lang="en-US" sz="1300" dirty="0" err="1" smtClean="0"/>
              <a:t>algèbres</a:t>
            </a:r>
            <a:r>
              <a:rPr lang="en-US" sz="1300" dirty="0" smtClean="0"/>
              <a:t> de </a:t>
            </a:r>
            <a:r>
              <a:rPr lang="en-US" sz="1300" dirty="0" err="1" smtClean="0"/>
              <a:t>Hopf</a:t>
            </a:r>
            <a:r>
              <a:rPr lang="en-US" sz="1300" dirty="0" smtClean="0"/>
              <a:t> et </a:t>
            </a:r>
            <a:r>
              <a:rPr lang="en-US" sz="1300" dirty="0" err="1" smtClean="0"/>
              <a:t>théorie</a:t>
            </a:r>
            <a:r>
              <a:rPr lang="en-US" sz="1300" dirty="0" smtClean="0"/>
              <a:t> de Kasparov </a:t>
            </a:r>
            <a:r>
              <a:rPr lang="en-US" sz="1300" dirty="0" err="1"/>
              <a:t>é</a:t>
            </a:r>
            <a:r>
              <a:rPr lang="en-US" sz="1300" dirty="0" err="1" smtClean="0"/>
              <a:t>quivariante</a:t>
            </a:r>
            <a:r>
              <a:rPr lang="en-US" sz="1300" dirty="0" smtClean="0"/>
              <a:t>, </a:t>
            </a:r>
            <a:r>
              <a:rPr lang="en-US" sz="1300" i="1" dirty="0" smtClean="0"/>
              <a:t>K-Theory</a:t>
            </a:r>
            <a:r>
              <a:rPr lang="en-US" sz="1300" dirty="0" smtClean="0"/>
              <a:t> 2(1989), 683-721.</a:t>
            </a:r>
            <a:endParaRPr lang="en-US" sz="1300" dirty="0"/>
          </a:p>
          <a:p>
            <a:r>
              <a:rPr lang="en-US" sz="1300" dirty="0" smtClean="0"/>
              <a:t>[BKMS]  A. Buss, B. Kwasniewski, A. McKee, A. </a:t>
            </a:r>
            <a:r>
              <a:rPr lang="en-US" sz="1300" dirty="0" err="1" smtClean="0"/>
              <a:t>Skalski</a:t>
            </a:r>
            <a:r>
              <a:rPr lang="en-US" sz="1300" dirty="0" smtClean="0"/>
              <a:t>, Fourier-</a:t>
            </a:r>
            <a:r>
              <a:rPr lang="en-US" sz="1300" dirty="0" err="1" smtClean="0"/>
              <a:t>Stieltjes</a:t>
            </a:r>
            <a:r>
              <a:rPr lang="en-US" sz="1300" dirty="0" smtClean="0"/>
              <a:t> category for twisted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actions, </a:t>
            </a:r>
            <a:r>
              <a:rPr lang="en-US" sz="1300" i="1" dirty="0" smtClean="0">
                <a:hlinkClick r:id="rId2"/>
              </a:rPr>
              <a:t>www.arXiv.org</a:t>
            </a:r>
            <a:r>
              <a:rPr lang="en-US" sz="1300" dirty="0" smtClean="0"/>
              <a:t> 2405.15653 (2024). 76 pp..</a:t>
            </a:r>
          </a:p>
          <a:p>
            <a:r>
              <a:rPr lang="en-US" sz="1300" dirty="0"/>
              <a:t>[</a:t>
            </a:r>
            <a:r>
              <a:rPr lang="en-US" sz="1300" dirty="0" err="1"/>
              <a:t>EchRae</a:t>
            </a:r>
            <a:r>
              <a:rPr lang="en-US" sz="1300" dirty="0"/>
              <a:t>]  S. </a:t>
            </a:r>
            <a:r>
              <a:rPr lang="en-US" sz="1300" dirty="0" err="1"/>
              <a:t>Echterhoff</a:t>
            </a:r>
            <a:r>
              <a:rPr lang="en-US" sz="1300" dirty="0"/>
              <a:t>, I. Raeburn, Multipliers of </a:t>
            </a:r>
            <a:r>
              <a:rPr lang="en-US" sz="1300" dirty="0" err="1"/>
              <a:t>imprimitivity</a:t>
            </a:r>
            <a:r>
              <a:rPr lang="en-US" sz="1300" dirty="0"/>
              <a:t> </a:t>
            </a:r>
            <a:r>
              <a:rPr lang="en-US" sz="1300" dirty="0" err="1"/>
              <a:t>bimodules</a:t>
            </a:r>
            <a:r>
              <a:rPr lang="en-US" sz="1300" dirty="0"/>
              <a:t> and Morita equivalence of crossed products, </a:t>
            </a:r>
            <a:r>
              <a:rPr lang="en-US" sz="1300" i="1" dirty="0"/>
              <a:t>Math. Scand. </a:t>
            </a:r>
            <a:r>
              <a:rPr lang="en-US" sz="1300" dirty="0"/>
              <a:t>76(1995), 289-309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[KS]   M. </a:t>
            </a:r>
            <a:r>
              <a:rPr lang="en-US" sz="1300" dirty="0" err="1" smtClean="0"/>
              <a:t>Khoshkam</a:t>
            </a:r>
            <a:r>
              <a:rPr lang="en-US" sz="1300" dirty="0" smtClean="0"/>
              <a:t>, G. Skandalis, Crossed products of C*-algebras by </a:t>
            </a:r>
            <a:r>
              <a:rPr lang="en-US" sz="1300" dirty="0" err="1" smtClean="0"/>
              <a:t>groupoids</a:t>
            </a:r>
            <a:r>
              <a:rPr lang="en-US" sz="1300" dirty="0" smtClean="0"/>
              <a:t> and inverse semigroups, </a:t>
            </a:r>
            <a:r>
              <a:rPr lang="en-US" sz="1300" i="1" dirty="0" smtClean="0"/>
              <a:t>J. Operator Theory </a:t>
            </a:r>
            <a:r>
              <a:rPr lang="en-US" sz="1300" dirty="0" smtClean="0"/>
              <a:t>51(2004), 255-279.</a:t>
            </a:r>
          </a:p>
          <a:p>
            <a:r>
              <a:rPr lang="en-US" sz="1300" dirty="0" smtClean="0"/>
              <a:t>[</a:t>
            </a:r>
            <a:r>
              <a:rPr lang="en-US" sz="1300" dirty="0" err="1" smtClean="0"/>
              <a:t>KoM</a:t>
            </a:r>
            <a:r>
              <a:rPr lang="en-US" sz="1300" dirty="0" smtClean="0"/>
              <a:t>]  J. </a:t>
            </a:r>
            <a:r>
              <a:rPr lang="en-US" sz="1300" dirty="0" err="1" smtClean="0"/>
              <a:t>Ko</a:t>
            </a:r>
            <a:r>
              <a:rPr lang="en-US" sz="1300" dirty="0" smtClean="0"/>
              <a:t>, R. </a:t>
            </a:r>
            <a:r>
              <a:rPr lang="en-US" sz="1300" dirty="0"/>
              <a:t>Meyer, </a:t>
            </a:r>
            <a:r>
              <a:rPr lang="en-US" sz="1300" dirty="0" err="1"/>
              <a:t>Groupoid</a:t>
            </a:r>
            <a:r>
              <a:rPr lang="en-US" sz="1300" dirty="0"/>
              <a:t> models </a:t>
            </a:r>
            <a:r>
              <a:rPr lang="en-US" sz="1300" dirty="0" smtClean="0"/>
              <a:t>for diagrams of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</a:t>
            </a:r>
            <a:r>
              <a:rPr lang="en-US" sz="1300" dirty="0"/>
              <a:t>correspondences, </a:t>
            </a:r>
            <a:r>
              <a:rPr lang="en-US" sz="1300" i="1" dirty="0"/>
              <a:t>Theory and Applications of </a:t>
            </a:r>
            <a:r>
              <a:rPr lang="en-US" sz="1300" i="1" dirty="0" smtClean="0"/>
              <a:t>Categories</a:t>
            </a:r>
            <a:r>
              <a:rPr lang="en-US" sz="1300" dirty="0" smtClean="0"/>
              <a:t> 41(2024), </a:t>
            </a:r>
            <a:r>
              <a:rPr lang="en-US" sz="1300" dirty="0"/>
              <a:t>n</a:t>
            </a:r>
            <a:r>
              <a:rPr lang="en-US" sz="1300" dirty="0" smtClean="0"/>
              <a:t>o</a:t>
            </a:r>
            <a:r>
              <a:rPr lang="en-US" sz="1300" dirty="0"/>
              <a:t>. </a:t>
            </a:r>
            <a:r>
              <a:rPr lang="en-US" sz="1300" dirty="0" smtClean="0"/>
              <a:t>13, 449-469.</a:t>
            </a:r>
          </a:p>
          <a:p>
            <a:r>
              <a:rPr lang="en-US" sz="1300" dirty="0" smtClean="0"/>
              <a:t>[</a:t>
            </a:r>
            <a:r>
              <a:rPr lang="en-US" sz="1300" dirty="0"/>
              <a:t>KM1</a:t>
            </a:r>
            <a:r>
              <a:rPr lang="en-US" sz="1300" dirty="0" smtClean="0"/>
              <a:t>]  B. K. </a:t>
            </a:r>
            <a:r>
              <a:rPr lang="en-US" sz="1300" dirty="0" err="1" smtClean="0"/>
              <a:t>Kwaśniewski</a:t>
            </a:r>
            <a:r>
              <a:rPr lang="en-US" sz="1300" dirty="0" smtClean="0"/>
              <a:t>, R. Meyer, Stone duality and quasi-orbit spaces for </a:t>
            </a:r>
            <a:r>
              <a:rPr lang="en-US" sz="1300" dirty="0" err="1" smtClean="0"/>
              <a:t>generalised</a:t>
            </a:r>
            <a:r>
              <a:rPr lang="en-US" sz="1300" dirty="0" smtClean="0"/>
              <a:t> C*-inclusions, </a:t>
            </a:r>
            <a:r>
              <a:rPr lang="en-US" sz="1300" i="1" dirty="0" smtClean="0"/>
              <a:t>Proc. London Math. Soc. </a:t>
            </a:r>
            <a:r>
              <a:rPr lang="en-US" sz="1300" dirty="0" smtClean="0"/>
              <a:t>(3) 121 (2020) 788-827.</a:t>
            </a:r>
          </a:p>
          <a:p>
            <a:r>
              <a:rPr lang="en-US" sz="1300" dirty="0" smtClean="0"/>
              <a:t>[KM2]  B. K. </a:t>
            </a:r>
            <a:r>
              <a:rPr lang="en-US" sz="1300" dirty="0" err="1" smtClean="0"/>
              <a:t>Kwaśniewski</a:t>
            </a:r>
            <a:r>
              <a:rPr lang="en-US" sz="1300" dirty="0" smtClean="0"/>
              <a:t>, R. Meyer, Essential crossed products for inverse semigroup actions: simplicity and pure infiniteness, </a:t>
            </a:r>
            <a:r>
              <a:rPr lang="en-US" sz="1300" i="1" dirty="0" err="1" smtClean="0"/>
              <a:t>Documenta</a:t>
            </a:r>
            <a:r>
              <a:rPr lang="en-US" sz="1300" i="1" dirty="0" smtClean="0"/>
              <a:t> Math. </a:t>
            </a:r>
            <a:r>
              <a:rPr lang="en-US" sz="1300" dirty="0" smtClean="0"/>
              <a:t>26, 271-335 (2021), 271-335.</a:t>
            </a:r>
          </a:p>
          <a:p>
            <a:r>
              <a:rPr lang="en-US" sz="1300" dirty="0" smtClean="0"/>
              <a:t>[KM3]  B. K. </a:t>
            </a:r>
            <a:r>
              <a:rPr lang="en-US" sz="1300" dirty="0" err="1" smtClean="0"/>
              <a:t>Kwaśniewski</a:t>
            </a:r>
            <a:r>
              <a:rPr lang="en-US" sz="1300" dirty="0" smtClean="0"/>
              <a:t>, R. Meyer, Ideal structure and pure infiniteness of inverse semigroup crossed products, </a:t>
            </a:r>
            <a:r>
              <a:rPr lang="en-US" sz="1300" i="1" dirty="0" smtClean="0"/>
              <a:t>J. </a:t>
            </a:r>
            <a:r>
              <a:rPr lang="en-US" sz="1300" i="1" dirty="0" err="1" smtClean="0"/>
              <a:t>Noncommut</a:t>
            </a:r>
            <a:r>
              <a:rPr lang="en-US" sz="1300" i="1" dirty="0" smtClean="0"/>
              <a:t>. Geom. </a:t>
            </a:r>
            <a:r>
              <a:rPr lang="en-US" sz="1300" dirty="0" smtClean="0"/>
              <a:t>17(2023), 999-1043.</a:t>
            </a:r>
          </a:p>
          <a:p>
            <a:r>
              <a:rPr lang="en-US" sz="1300" dirty="0" smtClean="0"/>
              <a:t>[KM4]  B. K. </a:t>
            </a:r>
            <a:r>
              <a:rPr lang="en-US" sz="1300" dirty="0" err="1" smtClean="0"/>
              <a:t>Kwaśniewski</a:t>
            </a:r>
            <a:r>
              <a:rPr lang="en-US" sz="1300" dirty="0" smtClean="0"/>
              <a:t>, R. Meyer, A. Prasad, Type semigroups for twisted </a:t>
            </a:r>
            <a:r>
              <a:rPr lang="en-US" sz="1300" dirty="0" err="1" smtClean="0"/>
              <a:t>groupoids</a:t>
            </a:r>
            <a:r>
              <a:rPr lang="en-US" sz="1300" dirty="0" smtClean="0"/>
              <a:t> and a dichotomy for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C*-algebras, </a:t>
            </a:r>
            <a:r>
              <a:rPr lang="en-US" sz="1300" i="1" dirty="0" smtClean="0">
                <a:hlinkClick r:id="rId2"/>
              </a:rPr>
              <a:t>www.arXiv.org </a:t>
            </a:r>
            <a:r>
              <a:rPr lang="en-US" sz="1300" dirty="0" smtClean="0"/>
              <a:t>2502.17190 (2025), 54 pp..</a:t>
            </a:r>
          </a:p>
          <a:p>
            <a:r>
              <a:rPr lang="en-US" sz="1300" dirty="0" smtClean="0"/>
              <a:t>[</a:t>
            </a:r>
            <a:r>
              <a:rPr lang="en-US" sz="1300" dirty="0" err="1"/>
              <a:t>leGall</a:t>
            </a:r>
            <a:r>
              <a:rPr lang="en-US" sz="1300" dirty="0"/>
              <a:t>] P-Y. le Gall, </a:t>
            </a:r>
            <a:r>
              <a:rPr lang="en-US" sz="1300" dirty="0" err="1" smtClean="0"/>
              <a:t>Théorie</a:t>
            </a:r>
            <a:r>
              <a:rPr lang="en-US" sz="1300" dirty="0" smtClean="0"/>
              <a:t> </a:t>
            </a:r>
            <a:r>
              <a:rPr lang="en-US" sz="1300" dirty="0"/>
              <a:t>de Kasparov </a:t>
            </a:r>
            <a:r>
              <a:rPr lang="en-US" sz="1300" dirty="0" err="1"/>
              <a:t>é</a:t>
            </a:r>
            <a:r>
              <a:rPr lang="en-US" sz="1300" dirty="0" err="1" smtClean="0"/>
              <a:t>quivariante</a:t>
            </a:r>
            <a:r>
              <a:rPr lang="en-US" sz="1300" dirty="0" smtClean="0"/>
              <a:t> </a:t>
            </a:r>
            <a:r>
              <a:rPr lang="en-US" sz="1300" dirty="0"/>
              <a:t>et </a:t>
            </a:r>
            <a:r>
              <a:rPr lang="en-US" sz="1300" dirty="0" err="1" smtClean="0"/>
              <a:t>groupoides</a:t>
            </a:r>
            <a:r>
              <a:rPr lang="en-US" sz="1300" dirty="0"/>
              <a:t>. I, K-Theory </a:t>
            </a:r>
            <a:r>
              <a:rPr lang="en-US" sz="1300" dirty="0" smtClean="0"/>
              <a:t>16</a:t>
            </a:r>
            <a:r>
              <a:rPr lang="de-DE" sz="1300" dirty="0" smtClean="0"/>
              <a:t>(1999</a:t>
            </a:r>
            <a:r>
              <a:rPr lang="de-DE" sz="1300" dirty="0"/>
              <a:t>), 361–390.</a:t>
            </a:r>
            <a:endParaRPr lang="en-US" sz="1300" dirty="0"/>
          </a:p>
          <a:p>
            <a:r>
              <a:rPr lang="en-US" sz="1300" dirty="0" smtClean="0"/>
              <a:t>[Mesl1]  B. </a:t>
            </a:r>
            <a:r>
              <a:rPr lang="en-US" sz="1300" dirty="0" err="1" smtClean="0"/>
              <a:t>Mesland</a:t>
            </a:r>
            <a:r>
              <a:rPr lang="en-US" sz="1300" dirty="0" smtClean="0"/>
              <a:t>, </a:t>
            </a:r>
            <a:r>
              <a:rPr lang="en-US" sz="1300" dirty="0" err="1" smtClean="0"/>
              <a:t>Bivariant</a:t>
            </a:r>
            <a:r>
              <a:rPr lang="en-US" sz="1300" dirty="0" smtClean="0"/>
              <a:t> K-theory of </a:t>
            </a:r>
            <a:r>
              <a:rPr lang="en-US" sz="1300" dirty="0" err="1" smtClean="0"/>
              <a:t>groupoids</a:t>
            </a:r>
            <a:r>
              <a:rPr lang="en-US" sz="1300" dirty="0" smtClean="0"/>
              <a:t> and the noncommutative geometry of limit sets, Ph.D. thesis, </a:t>
            </a:r>
            <a:r>
              <a:rPr lang="en-US" sz="1300" dirty="0" err="1" smtClean="0"/>
              <a:t>Rheinische</a:t>
            </a:r>
            <a:r>
              <a:rPr lang="en-US" sz="1300" dirty="0" smtClean="0"/>
              <a:t> Friedrich-</a:t>
            </a:r>
            <a:r>
              <a:rPr lang="en-US" sz="1300" dirty="0" err="1" smtClean="0"/>
              <a:t>Wilhelms</a:t>
            </a:r>
            <a:r>
              <a:rPr lang="en-US" sz="1300" dirty="0" smtClean="0"/>
              <a:t>-</a:t>
            </a:r>
            <a:r>
              <a:rPr lang="en-US" sz="1300" dirty="0" err="1" smtClean="0"/>
              <a:t>Universität</a:t>
            </a:r>
            <a:r>
              <a:rPr lang="en-US" sz="1300" dirty="0" smtClean="0"/>
              <a:t> Bonn, Bonn, German, 2009.</a:t>
            </a:r>
          </a:p>
          <a:p>
            <a:r>
              <a:rPr lang="en-US" sz="1300" dirty="0" smtClean="0"/>
              <a:t>[Mes2]  B. </a:t>
            </a:r>
            <a:r>
              <a:rPr lang="en-US" sz="1300" dirty="0" err="1" smtClean="0"/>
              <a:t>Mesland</a:t>
            </a:r>
            <a:r>
              <a:rPr lang="en-US" sz="1300" dirty="0" smtClean="0"/>
              <a:t>,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</a:t>
            </a:r>
            <a:r>
              <a:rPr lang="en-US" sz="1300" dirty="0" err="1" smtClean="0"/>
              <a:t>cocycles</a:t>
            </a:r>
            <a:r>
              <a:rPr lang="en-US" sz="1300" dirty="0" smtClean="0"/>
              <a:t> and K-theory, </a:t>
            </a:r>
            <a:r>
              <a:rPr lang="en-US" sz="1300" i="1" dirty="0" err="1" smtClean="0"/>
              <a:t>Münster</a:t>
            </a:r>
            <a:r>
              <a:rPr lang="en-US" sz="1300" i="1" dirty="0" smtClean="0"/>
              <a:t> J. of Math. </a:t>
            </a:r>
            <a:r>
              <a:rPr lang="en-US" sz="1300" dirty="0" smtClean="0"/>
              <a:t>4 (2011), 227-250.</a:t>
            </a:r>
            <a:endParaRPr lang="en-US" sz="1300" dirty="0"/>
          </a:p>
          <a:p>
            <a:r>
              <a:rPr lang="en-US" sz="1300" dirty="0"/>
              <a:t>[M]  R. Meyer</a:t>
            </a:r>
            <a:r>
              <a:rPr lang="en-US" sz="1300" dirty="0" smtClean="0"/>
              <a:t>,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models for relative </a:t>
            </a:r>
            <a:r>
              <a:rPr lang="en-US" sz="1300" dirty="0" err="1" smtClean="0"/>
              <a:t>Cuntz-Pimsner</a:t>
            </a:r>
            <a:r>
              <a:rPr lang="en-US" sz="1300" dirty="0" smtClean="0"/>
              <a:t> algebras of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correspondences, </a:t>
            </a:r>
            <a:r>
              <a:rPr lang="en-US" sz="1300" i="1" dirty="0">
                <a:hlinkClick r:id="rId2"/>
              </a:rPr>
              <a:t>www.arXiv.org</a:t>
            </a:r>
            <a:r>
              <a:rPr lang="en-US" sz="1300" dirty="0"/>
              <a:t> </a:t>
            </a:r>
            <a:r>
              <a:rPr lang="de-DE" sz="1300" dirty="0"/>
              <a:t>2506.19569</a:t>
            </a:r>
            <a:r>
              <a:rPr lang="en-US" sz="1300" dirty="0"/>
              <a:t> (2025</a:t>
            </a:r>
            <a:r>
              <a:rPr lang="en-US" sz="1300" dirty="0" smtClean="0"/>
              <a:t>). 34 </a:t>
            </a:r>
            <a:r>
              <a:rPr lang="en-US" sz="1300" dirty="0"/>
              <a:t>pp..</a:t>
            </a:r>
          </a:p>
          <a:p>
            <a:endParaRPr lang="en-US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999" y="692696"/>
            <a:ext cx="8424862" cy="6165304"/>
          </a:xfrm>
        </p:spPr>
        <p:txBody>
          <a:bodyPr/>
          <a:lstStyle/>
          <a:p>
            <a:r>
              <a:rPr lang="en-US" dirty="0"/>
              <a:t>Resources in </a:t>
            </a:r>
            <a:r>
              <a:rPr lang="en-US" dirty="0" err="1"/>
              <a:t>groupoid</a:t>
            </a:r>
            <a:r>
              <a:rPr lang="en-US" dirty="0"/>
              <a:t> </a:t>
            </a:r>
            <a:r>
              <a:rPr lang="en-US" dirty="0" smtClean="0"/>
              <a:t>investigations (II):</a:t>
            </a:r>
          </a:p>
          <a:p>
            <a:endParaRPr lang="en-US" sz="500" dirty="0" smtClean="0"/>
          </a:p>
          <a:p>
            <a:r>
              <a:rPr lang="en-US" sz="1300" dirty="0"/>
              <a:t>[MRW]  P. S. Muhly, J. N. Renault, D. P. Williams, Equivalence and isomorphism for </a:t>
            </a:r>
            <a:r>
              <a:rPr lang="en-US" sz="1300" dirty="0" err="1"/>
              <a:t>groupoid</a:t>
            </a:r>
            <a:r>
              <a:rPr lang="en-US" sz="1300" dirty="0"/>
              <a:t> C*-algebras, </a:t>
            </a:r>
            <a:r>
              <a:rPr lang="en-US" sz="1300" i="1" dirty="0"/>
              <a:t>J. Operator Theory</a:t>
            </a:r>
            <a:r>
              <a:rPr lang="en-US" sz="1300" dirty="0"/>
              <a:t> 17(1987), 3-22.</a:t>
            </a:r>
          </a:p>
          <a:p>
            <a:r>
              <a:rPr lang="en-US" sz="1300" dirty="0" smtClean="0"/>
              <a:t>[</a:t>
            </a:r>
            <a:r>
              <a:rPr lang="en-US" sz="1300" dirty="0"/>
              <a:t>MW]  P. S. Muhly, D. P. Williams, Renault’s equivalence theorem for </a:t>
            </a:r>
            <a:r>
              <a:rPr lang="en-US" sz="1300" dirty="0" err="1"/>
              <a:t>groupoid</a:t>
            </a:r>
            <a:r>
              <a:rPr lang="en-US" sz="1300" dirty="0"/>
              <a:t> crossed products, </a:t>
            </a:r>
            <a:r>
              <a:rPr lang="en-US" sz="1300" i="1" dirty="0"/>
              <a:t>NYJM Monographs</a:t>
            </a:r>
            <a:r>
              <a:rPr lang="en-US" sz="1300" dirty="0"/>
              <a:t>, vol. 3, State Univ. of New York, Univ. at Albany, Albany, </a:t>
            </a:r>
            <a:r>
              <a:rPr lang="de-DE" sz="1300" dirty="0"/>
              <a:t>NY, 2008</a:t>
            </a:r>
            <a:r>
              <a:rPr lang="de-DE" sz="1300" dirty="0" smtClean="0"/>
              <a:t>.</a:t>
            </a:r>
          </a:p>
          <a:p>
            <a:r>
              <a:rPr lang="en-US" sz="1300" dirty="0" smtClean="0"/>
              <a:t>[Ren1]  J. N</a:t>
            </a:r>
            <a:r>
              <a:rPr lang="en-US" sz="1300" dirty="0"/>
              <a:t>. Renault, A </a:t>
            </a:r>
            <a:r>
              <a:rPr lang="en-US" sz="1300" dirty="0" err="1"/>
              <a:t>Groupoid</a:t>
            </a:r>
            <a:r>
              <a:rPr lang="en-US" sz="1300" dirty="0"/>
              <a:t> Approach to </a:t>
            </a:r>
            <a:r>
              <a:rPr lang="en-US" sz="1300" dirty="0" smtClean="0"/>
              <a:t>C*-Algebras</a:t>
            </a:r>
            <a:r>
              <a:rPr lang="en-US" sz="1300" i="1" dirty="0"/>
              <a:t>, Lect. Notes in Math., </a:t>
            </a:r>
            <a:r>
              <a:rPr lang="en-US" sz="1300" dirty="0"/>
              <a:t>vol. </a:t>
            </a:r>
            <a:r>
              <a:rPr lang="en-US" sz="1300" dirty="0" smtClean="0"/>
              <a:t>793, </a:t>
            </a:r>
            <a:r>
              <a:rPr lang="de-DE" sz="1300" dirty="0" smtClean="0"/>
              <a:t>Springer-Verlag</a:t>
            </a:r>
            <a:r>
              <a:rPr lang="de-DE" sz="1300" dirty="0"/>
              <a:t>, New York 1980.</a:t>
            </a:r>
          </a:p>
          <a:p>
            <a:r>
              <a:rPr lang="fr-FR" sz="1300" dirty="0" smtClean="0"/>
              <a:t>[Ren2]  J. N</a:t>
            </a:r>
            <a:r>
              <a:rPr lang="fr-FR" sz="1300" dirty="0"/>
              <a:t>. Renault, </a:t>
            </a:r>
            <a:r>
              <a:rPr lang="fr-FR" sz="1300" dirty="0" smtClean="0"/>
              <a:t>Représentation </a:t>
            </a:r>
            <a:r>
              <a:rPr lang="fr-FR" sz="1300" dirty="0"/>
              <a:t>des produits </a:t>
            </a:r>
            <a:r>
              <a:rPr lang="fr-FR" sz="1300" dirty="0" smtClean="0"/>
              <a:t>croisés d’algèbres </a:t>
            </a:r>
            <a:r>
              <a:rPr lang="fr-FR" sz="1300" dirty="0"/>
              <a:t>de </a:t>
            </a:r>
            <a:r>
              <a:rPr lang="fr-FR" sz="1300" dirty="0" err="1" smtClean="0"/>
              <a:t>groupoides</a:t>
            </a:r>
            <a:r>
              <a:rPr lang="fr-FR" sz="1300" dirty="0"/>
              <a:t>, </a:t>
            </a:r>
            <a:r>
              <a:rPr lang="fr-FR" sz="1300" i="1" dirty="0"/>
              <a:t>J. </a:t>
            </a:r>
            <a:r>
              <a:rPr lang="fr-FR" sz="1300" i="1" dirty="0" err="1" smtClean="0"/>
              <a:t>Operator</a:t>
            </a:r>
            <a:r>
              <a:rPr lang="fr-FR" sz="1300" i="1" dirty="0"/>
              <a:t> </a:t>
            </a:r>
            <a:r>
              <a:rPr lang="de-DE" sz="1300" i="1" dirty="0" err="1" smtClean="0"/>
              <a:t>Theory</a:t>
            </a:r>
            <a:r>
              <a:rPr lang="de-DE" sz="1300" i="1" dirty="0" smtClean="0"/>
              <a:t> </a:t>
            </a:r>
            <a:r>
              <a:rPr lang="de-DE" sz="1300" dirty="0"/>
              <a:t>18(1987), 67–97</a:t>
            </a:r>
            <a:r>
              <a:rPr lang="de-DE" sz="1300" dirty="0" smtClean="0"/>
              <a:t>.</a:t>
            </a:r>
          </a:p>
          <a:p>
            <a:r>
              <a:rPr lang="de-DE" sz="1300" dirty="0" smtClean="0"/>
              <a:t>[Ren3]  J. N. Renault, The ideal </a:t>
            </a:r>
            <a:r>
              <a:rPr lang="de-DE" sz="1300" dirty="0" err="1" smtClean="0"/>
              <a:t>structure</a:t>
            </a:r>
            <a:r>
              <a:rPr lang="de-DE" sz="1300" dirty="0" smtClean="0"/>
              <a:t> </a:t>
            </a:r>
            <a:r>
              <a:rPr lang="de-DE" sz="1300" dirty="0" err="1" smtClean="0"/>
              <a:t>of</a:t>
            </a:r>
            <a:r>
              <a:rPr lang="de-DE" sz="1300" dirty="0" smtClean="0"/>
              <a:t> </a:t>
            </a:r>
            <a:r>
              <a:rPr lang="de-DE" sz="1300" dirty="0" err="1" smtClean="0"/>
              <a:t>groupoid</a:t>
            </a:r>
            <a:r>
              <a:rPr lang="de-DE" sz="1300" dirty="0" smtClean="0"/>
              <a:t> </a:t>
            </a:r>
            <a:r>
              <a:rPr lang="de-DE" sz="1300" dirty="0" err="1" smtClean="0"/>
              <a:t>crossed</a:t>
            </a:r>
            <a:r>
              <a:rPr lang="de-DE" sz="1300" dirty="0" smtClean="0"/>
              <a:t> </a:t>
            </a:r>
            <a:r>
              <a:rPr lang="de-DE" sz="1300" dirty="0" err="1" smtClean="0"/>
              <a:t>prroduct</a:t>
            </a:r>
            <a:r>
              <a:rPr lang="de-DE" sz="1300" dirty="0" smtClean="0"/>
              <a:t> C*-</a:t>
            </a:r>
            <a:r>
              <a:rPr lang="de-DE" sz="1300" dirty="0" err="1" smtClean="0"/>
              <a:t>algebras</a:t>
            </a:r>
            <a:r>
              <a:rPr lang="de-DE" sz="1300" dirty="0" smtClean="0"/>
              <a:t>, </a:t>
            </a:r>
            <a:r>
              <a:rPr lang="de-DE" sz="1300" i="1" dirty="0" smtClean="0"/>
              <a:t>J. Operator </a:t>
            </a:r>
            <a:r>
              <a:rPr lang="de-DE" sz="1300" i="1" dirty="0" err="1" smtClean="0"/>
              <a:t>Theory</a:t>
            </a:r>
            <a:r>
              <a:rPr lang="de-DE" sz="1300" i="1" dirty="0" smtClean="0"/>
              <a:t> </a:t>
            </a:r>
            <a:r>
              <a:rPr lang="de-DE" sz="1300" dirty="0" smtClean="0"/>
              <a:t>25(1991), 3-36.</a:t>
            </a:r>
            <a:endParaRPr lang="en-US" sz="1300" dirty="0"/>
          </a:p>
          <a:p>
            <a:r>
              <a:rPr lang="en-US" sz="1300" dirty="0" smtClean="0"/>
              <a:t>[Ren4] </a:t>
            </a:r>
            <a:r>
              <a:rPr lang="en-US" sz="1300" dirty="0"/>
              <a:t>J. </a:t>
            </a:r>
            <a:r>
              <a:rPr lang="en-US" sz="1300" dirty="0" smtClean="0"/>
              <a:t>N. Renault</a:t>
            </a:r>
            <a:r>
              <a:rPr lang="en-US" sz="1300" dirty="0"/>
              <a:t>, The C*-algebra of a twisted </a:t>
            </a:r>
            <a:r>
              <a:rPr lang="en-US" sz="1300" dirty="0" err="1"/>
              <a:t>groupoid</a:t>
            </a:r>
            <a:r>
              <a:rPr lang="en-US" sz="1300" dirty="0"/>
              <a:t> extension, </a:t>
            </a:r>
            <a:r>
              <a:rPr lang="en-US" sz="1300" dirty="0">
                <a:hlinkClick r:id="rId2"/>
              </a:rPr>
              <a:t>www.arXiv.org</a:t>
            </a:r>
            <a:r>
              <a:rPr lang="en-US" sz="1300" dirty="0"/>
              <a:t> </a:t>
            </a:r>
            <a:r>
              <a:rPr lang="de-DE" sz="1300" dirty="0"/>
              <a:t>2012.02995v2</a:t>
            </a:r>
            <a:r>
              <a:rPr lang="en-US" sz="1300" dirty="0"/>
              <a:t> (2012/2021), 54 pp</a:t>
            </a:r>
            <a:r>
              <a:rPr lang="en-US" sz="1300" dirty="0" smtClean="0"/>
              <a:t>..</a:t>
            </a:r>
          </a:p>
          <a:p>
            <a:r>
              <a:rPr lang="en-US" sz="1300" dirty="0" smtClean="0"/>
              <a:t>[SW]  A. Sims, D. P. Williams, Renault’s equivalence theorem for reduced </a:t>
            </a:r>
            <a:r>
              <a:rPr lang="en-US" sz="1300" dirty="0" err="1" smtClean="0"/>
              <a:t>groupoid</a:t>
            </a:r>
            <a:r>
              <a:rPr lang="en-US" sz="1300" dirty="0" smtClean="0"/>
              <a:t> C*-algebras, </a:t>
            </a:r>
            <a:r>
              <a:rPr lang="en-US" sz="1300" i="1" dirty="0" smtClean="0"/>
              <a:t>J. Operator Theory</a:t>
            </a:r>
            <a:r>
              <a:rPr lang="en-US" sz="1300" dirty="0" smtClean="0"/>
              <a:t> 68(2012), no. 1, 223-239.</a:t>
            </a:r>
          </a:p>
          <a:p>
            <a:r>
              <a:rPr lang="en-US" sz="1300" dirty="0" smtClean="0"/>
              <a:t>[</a:t>
            </a:r>
            <a:r>
              <a:rPr lang="en-US" sz="1300" dirty="0" err="1"/>
              <a:t>TaipeH</a:t>
            </a:r>
            <a:r>
              <a:rPr lang="en-US" sz="1300" dirty="0"/>
              <a:t>]  F. </a:t>
            </a:r>
            <a:r>
              <a:rPr lang="en-US" sz="1300" dirty="0" err="1"/>
              <a:t>Taipe</a:t>
            </a:r>
            <a:r>
              <a:rPr lang="en-US" sz="1300" dirty="0"/>
              <a:t> </a:t>
            </a:r>
            <a:r>
              <a:rPr lang="en-US" sz="1300" dirty="0" err="1"/>
              <a:t>Huisa</a:t>
            </a:r>
            <a:r>
              <a:rPr lang="en-US" sz="1300" dirty="0"/>
              <a:t>, Quantum transformation </a:t>
            </a:r>
            <a:r>
              <a:rPr lang="en-US" sz="1300" dirty="0" err="1"/>
              <a:t>groupoids</a:t>
            </a:r>
            <a:r>
              <a:rPr lang="en-US" sz="1300" dirty="0"/>
              <a:t>: An algebraic and analytical approach, Ph.D. thesis, </a:t>
            </a:r>
            <a:r>
              <a:rPr lang="en-US" sz="1300" dirty="0" err="1"/>
              <a:t>Université</a:t>
            </a:r>
            <a:r>
              <a:rPr lang="en-US" sz="1300" dirty="0"/>
              <a:t> de Caen </a:t>
            </a:r>
            <a:r>
              <a:rPr lang="en-US" sz="1300" dirty="0" err="1"/>
              <a:t>Normandie</a:t>
            </a:r>
            <a:r>
              <a:rPr lang="en-US" sz="1300" dirty="0"/>
              <a:t>, Caen, France, 2018.</a:t>
            </a:r>
          </a:p>
          <a:p>
            <a:r>
              <a:rPr lang="en-US" sz="1300" dirty="0"/>
              <a:t>[Tay1]  J. P. Taylor, Aperiodic dynamical inclusions of C*-algebras, Ph.D. thesis, Georg-August </a:t>
            </a:r>
            <a:r>
              <a:rPr lang="en-US" sz="1300" dirty="0" err="1"/>
              <a:t>Universität</a:t>
            </a:r>
            <a:r>
              <a:rPr lang="en-US" sz="1300" dirty="0"/>
              <a:t> </a:t>
            </a:r>
            <a:r>
              <a:rPr lang="en-US" sz="1300" dirty="0" err="1"/>
              <a:t>Göttingen</a:t>
            </a:r>
            <a:r>
              <a:rPr lang="en-US" sz="1300" dirty="0"/>
              <a:t>, </a:t>
            </a:r>
            <a:r>
              <a:rPr lang="en-US" sz="1300" dirty="0" err="1"/>
              <a:t>Göttingen</a:t>
            </a:r>
            <a:r>
              <a:rPr lang="en-US" sz="1300" dirty="0"/>
              <a:t>, Germany, 2022.</a:t>
            </a:r>
          </a:p>
          <a:p>
            <a:r>
              <a:rPr lang="en-US" sz="1300" dirty="0"/>
              <a:t>[Tay2]  J. Taylor, </a:t>
            </a:r>
            <a:r>
              <a:rPr lang="en-US" sz="1300" dirty="0" err="1"/>
              <a:t>Functoriality</a:t>
            </a:r>
            <a:r>
              <a:rPr lang="en-US" sz="1300" dirty="0"/>
              <a:t> for </a:t>
            </a:r>
            <a:r>
              <a:rPr lang="en-US" sz="1300" dirty="0" err="1"/>
              <a:t>groupoid</a:t>
            </a:r>
            <a:r>
              <a:rPr lang="en-US" sz="1300" dirty="0"/>
              <a:t> and Fell bundle C*-algebras, </a:t>
            </a:r>
            <a:r>
              <a:rPr lang="en-US" sz="1300" i="1" dirty="0">
                <a:hlinkClick r:id="rId2"/>
              </a:rPr>
              <a:t>www.arXiv.org</a:t>
            </a:r>
            <a:r>
              <a:rPr lang="en-US" sz="1300" dirty="0"/>
              <a:t> 2310.03126v2 (2023), 47 pp..</a:t>
            </a:r>
          </a:p>
          <a:p>
            <a:r>
              <a:rPr lang="en-US" sz="1300" dirty="0"/>
              <a:t>[Tay3] J. Taylor , Aperiodic dynamical inclusions of C*-algebras, </a:t>
            </a:r>
            <a:r>
              <a:rPr lang="en-US" sz="1300" i="1" dirty="0">
                <a:hlinkClick r:id="rId2"/>
              </a:rPr>
              <a:t>www.arXiv.org</a:t>
            </a:r>
            <a:r>
              <a:rPr lang="en-US" sz="1300" dirty="0"/>
              <a:t> 2303.10905 (2023), 25 pp</a:t>
            </a:r>
            <a:r>
              <a:rPr lang="en-US" sz="1300" dirty="0" smtClean="0"/>
              <a:t>..</a:t>
            </a:r>
          </a:p>
          <a:p>
            <a:r>
              <a:rPr lang="en-US" sz="1300" dirty="0"/>
              <a:t>[</a:t>
            </a:r>
            <a:r>
              <a:rPr lang="en-US" sz="1300" dirty="0" err="1"/>
              <a:t>Tu</a:t>
            </a:r>
            <a:r>
              <a:rPr lang="en-US" sz="1300" dirty="0"/>
              <a:t>]  J.-L. </a:t>
            </a:r>
            <a:r>
              <a:rPr lang="en-US" sz="1300" dirty="0" err="1" smtClean="0"/>
              <a:t>Tu</a:t>
            </a:r>
            <a:r>
              <a:rPr lang="en-US" sz="1300" dirty="0" smtClean="0"/>
              <a:t>, </a:t>
            </a:r>
            <a:r>
              <a:rPr lang="en-US" sz="1300" dirty="0"/>
              <a:t>Non-</a:t>
            </a:r>
            <a:r>
              <a:rPr lang="en-US" sz="1300" dirty="0" err="1"/>
              <a:t>Hausdorff</a:t>
            </a:r>
            <a:r>
              <a:rPr lang="en-US" sz="1300" dirty="0"/>
              <a:t> </a:t>
            </a:r>
            <a:r>
              <a:rPr lang="en-US" sz="1300" dirty="0" err="1"/>
              <a:t>groupoids</a:t>
            </a:r>
            <a:r>
              <a:rPr lang="en-US" sz="1300" dirty="0"/>
              <a:t>, proper actions and K-theory, </a:t>
            </a:r>
            <a:r>
              <a:rPr lang="en-US" sz="1300" i="1" dirty="0"/>
              <a:t>Doc. Math. </a:t>
            </a:r>
            <a:r>
              <a:rPr lang="en-US" sz="1300" dirty="0"/>
              <a:t>9(2004), </a:t>
            </a:r>
            <a:r>
              <a:rPr lang="de-DE" sz="1300" dirty="0"/>
              <a:t>565–597 (electronic</a:t>
            </a:r>
            <a:r>
              <a:rPr lang="de-DE" sz="1300" dirty="0" smtClean="0"/>
              <a:t>).</a:t>
            </a:r>
          </a:p>
          <a:p>
            <a:r>
              <a:rPr lang="de-DE" sz="1300" dirty="0"/>
              <a:t>[</a:t>
            </a:r>
            <a:r>
              <a:rPr lang="de-DE" sz="1300" dirty="0" err="1"/>
              <a:t>vEW</a:t>
            </a:r>
            <a:r>
              <a:rPr lang="de-DE" sz="1300" dirty="0"/>
              <a:t>]    E. van </a:t>
            </a:r>
            <a:r>
              <a:rPr lang="de-DE" sz="1300" dirty="0" err="1"/>
              <a:t>Erp</a:t>
            </a:r>
            <a:r>
              <a:rPr lang="de-DE" sz="1300" dirty="0"/>
              <a:t>, D</a:t>
            </a:r>
            <a:r>
              <a:rPr lang="de-DE" sz="1300" dirty="0" smtClean="0"/>
              <a:t>. P</a:t>
            </a:r>
            <a:r>
              <a:rPr lang="de-DE" sz="1300" dirty="0"/>
              <a:t>. Williams, </a:t>
            </a:r>
            <a:r>
              <a:rPr lang="en-US" sz="1300" dirty="0" err="1"/>
              <a:t>Groupoid</a:t>
            </a:r>
            <a:r>
              <a:rPr lang="en-US" sz="1300" dirty="0"/>
              <a:t> crossed products of continuous-trace C*-algebras, </a:t>
            </a:r>
            <a:r>
              <a:rPr lang="en-US" sz="1300" i="1" dirty="0"/>
              <a:t>J. Operator Theory </a:t>
            </a:r>
            <a:r>
              <a:rPr lang="en-US" sz="1300" dirty="0"/>
              <a:t>42(2014), no. 2, </a:t>
            </a:r>
            <a:r>
              <a:rPr lang="de-DE" sz="1300" dirty="0"/>
              <a:t>557-576.</a:t>
            </a:r>
            <a:endParaRPr lang="en-US" sz="1300" dirty="0"/>
          </a:p>
          <a:p>
            <a:r>
              <a:rPr lang="en-US" sz="1300" dirty="0" smtClean="0"/>
              <a:t> </a:t>
            </a:r>
            <a:endParaRPr lang="en-US" sz="1300" dirty="0"/>
          </a:p>
          <a:p>
            <a:endParaRPr lang="de-DE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7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smtClean="0"/>
              <a:t>Settings …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12</a:t>
            </a:fld>
            <a:endParaRPr lang="de-DE" altLang="de-DE" sz="100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en-US" b="1" dirty="0" smtClean="0"/>
              <a:t>C*-algebras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Norm-closed *-</a:t>
            </a:r>
            <a:r>
              <a:rPr lang="en-US" dirty="0" err="1" smtClean="0"/>
              <a:t>subalgebras</a:t>
            </a:r>
            <a:r>
              <a:rPr lang="en-US" dirty="0" smtClean="0"/>
              <a:t> of W*-algebras  B(H)  of all bounded linear operators on Hilbert spaces  H .</a:t>
            </a:r>
          </a:p>
          <a:p>
            <a:endParaRPr lang="en-US" dirty="0" smtClean="0"/>
          </a:p>
          <a:p>
            <a:r>
              <a:rPr lang="en-US" b="1" dirty="0" smtClean="0"/>
              <a:t>W*-algebras or von Neumann algebras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Norm-closed *-</a:t>
            </a:r>
            <a:r>
              <a:rPr lang="en-US" dirty="0" err="1" smtClean="0"/>
              <a:t>subalgebras</a:t>
            </a:r>
            <a:r>
              <a:rPr lang="en-US" dirty="0" smtClean="0"/>
              <a:t> of W*-algebras  B(H)  of all bounded linear operators on Hilbert spaces  H  which coincide with their </a:t>
            </a:r>
            <a:r>
              <a:rPr lang="en-US" dirty="0" err="1" smtClean="0"/>
              <a:t>bicommutant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focus on </a:t>
            </a:r>
            <a:r>
              <a:rPr lang="en-US" b="1" dirty="0" smtClean="0"/>
              <a:t>non-</a:t>
            </a:r>
            <a:r>
              <a:rPr lang="en-US" b="1" dirty="0" err="1" smtClean="0"/>
              <a:t>unital</a:t>
            </a:r>
            <a:r>
              <a:rPr lang="en-US" b="1" dirty="0" smtClean="0"/>
              <a:t> C*-algebras A </a:t>
            </a:r>
            <a:r>
              <a:rPr lang="en-US" dirty="0" smtClean="0"/>
              <a:t>to get meaningful derived constructions …</a:t>
            </a:r>
            <a:endParaRPr lang="en-US" dirty="0"/>
          </a:p>
          <a:p>
            <a:r>
              <a:rPr lang="en-US" dirty="0" smtClean="0"/>
              <a:t>… and on C*-algebras where they are </a:t>
            </a:r>
            <a:r>
              <a:rPr lang="en-US" b="1" dirty="0" smtClean="0"/>
              <a:t>two-sided ideals</a:t>
            </a:r>
            <a:r>
              <a:rPr lang="en-US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  <a:endParaRPr lang="de-DE" altLang="de-DE" dirty="0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 smtClean="0"/>
              <a:t>C*-</a:t>
            </a:r>
            <a:r>
              <a:rPr lang="de-DE" altLang="de-DE" b="1" dirty="0" err="1" smtClean="0"/>
              <a:t>algebras</a:t>
            </a:r>
            <a:endParaRPr lang="de-DE" altLang="de-DE" b="1" dirty="0" smtClean="0"/>
          </a:p>
          <a:p>
            <a:endParaRPr lang="de-DE" altLang="de-DE" sz="2000" dirty="0" smtClean="0"/>
          </a:p>
          <a:p>
            <a:r>
              <a:rPr lang="de-DE" altLang="de-DE" dirty="0" err="1" smtClean="0"/>
              <a:t>Considering</a:t>
            </a:r>
            <a:r>
              <a:rPr lang="de-DE" altLang="de-DE" dirty="0" smtClean="0"/>
              <a:t> C*-</a:t>
            </a:r>
            <a:r>
              <a:rPr lang="de-DE" altLang="de-DE" dirty="0" err="1" smtClean="0"/>
              <a:t>algebras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Hilbert C*-modules) </a:t>
            </a:r>
            <a:r>
              <a:rPr lang="de-DE" altLang="de-DE" dirty="0" err="1" smtClean="0"/>
              <a:t>there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points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respect</a:t>
            </a:r>
            <a:r>
              <a:rPr lang="de-DE" altLang="de-DE" dirty="0" smtClean="0"/>
              <a:t>:</a:t>
            </a:r>
          </a:p>
          <a:p>
            <a:endParaRPr lang="de-DE" altLang="de-DE" sz="1600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Possible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existence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non-zero zero-divisors</a:t>
            </a:r>
          </a:p>
          <a:p>
            <a:pPr>
              <a:buFontTx/>
              <a:buChar char="•"/>
            </a:pPr>
            <a:r>
              <a:rPr lang="de-DE" altLang="de-DE" dirty="0" err="1" smtClean="0"/>
              <a:t>Possible</a:t>
            </a:r>
            <a:r>
              <a:rPr lang="de-DE" altLang="de-DE" dirty="0" smtClean="0"/>
              <a:t> non-</a:t>
            </a:r>
            <a:r>
              <a:rPr lang="de-DE" altLang="de-DE" dirty="0" err="1" smtClean="0"/>
              <a:t>commutativity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multiplication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Inner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one</a:t>
            </a:r>
            <a:r>
              <a:rPr lang="de-DE" altLang="de-DE" dirty="0" smtClean="0"/>
              <a:t>-/</a:t>
            </a:r>
            <a:r>
              <a:rPr lang="de-DE" altLang="de-DE" dirty="0" err="1" smtClean="0"/>
              <a:t>two-sided</a:t>
            </a:r>
            <a:r>
              <a:rPr lang="de-DE" altLang="de-DE" dirty="0" smtClean="0"/>
              <a:t> norm-</a:t>
            </a:r>
            <a:r>
              <a:rPr lang="de-DE" altLang="de-DE" dirty="0" err="1" smtClean="0"/>
              <a:t>closed</a:t>
            </a:r>
            <a:r>
              <a:rPr lang="de-DE" altLang="de-DE" dirty="0" smtClean="0"/>
              <a:t> ideal </a:t>
            </a:r>
            <a:r>
              <a:rPr lang="de-DE" altLang="de-DE" dirty="0" err="1" smtClean="0"/>
              <a:t>structure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Possible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existence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non-trivial orthogonal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skew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projections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… a </a:t>
            </a:r>
            <a:r>
              <a:rPr lang="de-DE" altLang="de-DE" dirty="0" err="1" smtClean="0"/>
              <a:t>rich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algebraic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topological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noncommutative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theory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derived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structures</a:t>
            </a:r>
            <a:r>
              <a:rPr lang="de-DE" altLang="de-DE" dirty="0" smtClean="0"/>
              <a:t> …</a:t>
            </a: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8CC651-57CC-42BB-B947-E1B20712556A}" type="slidenum">
              <a:rPr lang="de-DE" altLang="de-DE" sz="1000" b="0" smtClean="0">
                <a:solidFill>
                  <a:schemeClr val="tx1"/>
                </a:solidFill>
              </a:rPr>
              <a:pPr/>
              <a:t>14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smtClean="0"/>
              <a:t>Hilbert C*-modules   (</a:t>
            </a:r>
            <a:r>
              <a:rPr lang="de-DE" b="1" dirty="0" err="1" smtClean="0"/>
              <a:t>full</a:t>
            </a:r>
            <a:r>
              <a:rPr lang="de-DE" b="1" dirty="0" smtClean="0"/>
              <a:t> – </a:t>
            </a:r>
            <a:r>
              <a:rPr lang="de-DE" b="1" dirty="0" err="1" smtClean="0"/>
              <a:t>most</a:t>
            </a:r>
            <a:r>
              <a:rPr lang="de-DE" b="1" dirty="0" smtClean="0"/>
              <a:t> offen </a:t>
            </a:r>
            <a:r>
              <a:rPr lang="de-DE" b="1" dirty="0" err="1" smtClean="0"/>
              <a:t>today</a:t>
            </a:r>
            <a:r>
              <a:rPr lang="de-DE" b="1" dirty="0" smtClean="0"/>
              <a:t>)</a:t>
            </a:r>
          </a:p>
          <a:p>
            <a:endParaRPr lang="de-DE" dirty="0"/>
          </a:p>
          <a:p>
            <a:r>
              <a:rPr lang="en-US" dirty="0" smtClean="0"/>
              <a:t>Let  A  be a C*-algebra and  X  be a complex-linear space and (right)  A-module where both the complex-linear structures are compatible.</a:t>
            </a:r>
          </a:p>
          <a:p>
            <a:r>
              <a:rPr lang="en-US" dirty="0" smtClean="0"/>
              <a:t>Let  X  admit a map  &lt;.,.&gt;: X</a:t>
            </a:r>
            <a:r>
              <a:rPr lang="en-US" dirty="0" smtClean="0">
                <a:sym typeface="Math1" panose="05000502060100000001" pitchFamily="2" charset="2"/>
              </a:rPr>
              <a:t></a:t>
            </a:r>
            <a:r>
              <a:rPr lang="en-US" dirty="0">
                <a:sym typeface="Math1" panose="05000502060100000001" pitchFamily="2" charset="2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  conjugate-A-linear in the first and A-linear in the second variable such that</a:t>
            </a:r>
          </a:p>
          <a:p>
            <a:pPr>
              <a:buAutoNum type="romanLcParenBoth"/>
            </a:pP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&gt; = &lt;</a:t>
            </a:r>
            <a:r>
              <a:rPr lang="en-US" dirty="0" err="1" smtClean="0">
                <a:sym typeface="Wingdings" panose="05000000000000000000" pitchFamily="2" charset="2"/>
              </a:rPr>
              <a:t>y,x</a:t>
            </a:r>
            <a:r>
              <a:rPr lang="en-US" dirty="0" smtClean="0">
                <a:sym typeface="Wingdings" panose="05000000000000000000" pitchFamily="2" charset="2"/>
              </a:rPr>
              <a:t>&gt;*    for any  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 in M,</a:t>
            </a:r>
          </a:p>
          <a:p>
            <a:pPr>
              <a:buAutoNum type="romanLcParenBoth"/>
            </a:pPr>
            <a:r>
              <a:rPr lang="en-US" dirty="0" smtClean="0">
                <a:sym typeface="Wingdings" panose="05000000000000000000" pitchFamily="2" charset="2"/>
              </a:rPr>
              <a:t>0 </a:t>
            </a:r>
            <a:r>
              <a:rPr lang="en-US" i="1" dirty="0" smtClean="0"/>
              <a:t>≤ </a:t>
            </a: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ym typeface="Wingdings" panose="05000000000000000000" pitchFamily="2" charset="2"/>
              </a:rPr>
              <a:t>x,x</a:t>
            </a:r>
            <a:r>
              <a:rPr lang="en-US" dirty="0" smtClean="0">
                <a:sym typeface="Wingdings" panose="05000000000000000000" pitchFamily="2" charset="2"/>
              </a:rPr>
              <a:t>&gt;   for any  x in M,</a:t>
            </a:r>
          </a:p>
          <a:p>
            <a:pPr>
              <a:buAutoNum type="romanLcParenBoth"/>
            </a:pP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ym typeface="Wingdings" panose="05000000000000000000" pitchFamily="2" charset="2"/>
              </a:rPr>
              <a:t>x,x</a:t>
            </a:r>
            <a:r>
              <a:rPr lang="en-US" dirty="0" smtClean="0">
                <a:sym typeface="Wingdings" panose="05000000000000000000" pitchFamily="2" charset="2"/>
              </a:rPr>
              <a:t>&gt; = 0   </a:t>
            </a:r>
            <a:r>
              <a:rPr lang="en-US" dirty="0" err="1" smtClean="0">
                <a:sym typeface="Wingdings" panose="05000000000000000000" pitchFamily="2" charset="2"/>
              </a:rPr>
              <a:t>iff</a:t>
            </a:r>
            <a:r>
              <a:rPr lang="en-US" dirty="0" smtClean="0">
                <a:sym typeface="Wingdings" panose="05000000000000000000" pitchFamily="2" charset="2"/>
              </a:rPr>
              <a:t>   x=0.</a:t>
            </a: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Then  ||x|| := ||&lt;</a:t>
            </a:r>
            <a:r>
              <a:rPr lang="en-US" dirty="0" err="1" smtClean="0">
                <a:sym typeface="Wingdings" panose="05000000000000000000" pitchFamily="2" charset="2"/>
              </a:rPr>
              <a:t>x,x</a:t>
            </a:r>
            <a:r>
              <a:rPr lang="en-US" dirty="0" smtClean="0">
                <a:sym typeface="Wingdings" panose="05000000000000000000" pitchFamily="2" charset="2"/>
              </a:rPr>
              <a:t>&gt;||</a:t>
            </a:r>
            <a:r>
              <a:rPr lang="en-US" baseline="-25000" dirty="0" smtClean="0">
                <a:sym typeface="Wingdings" panose="05000000000000000000" pitchFamily="2" charset="2"/>
              </a:rPr>
              <a:t>A</a:t>
            </a:r>
            <a:r>
              <a:rPr lang="en-US" baseline="30000" dirty="0" smtClean="0">
                <a:sym typeface="Wingdings" panose="05000000000000000000" pitchFamily="2" charset="2"/>
              </a:rPr>
              <a:t>1/2</a:t>
            </a:r>
            <a:r>
              <a:rPr lang="en-US" dirty="0" smtClean="0">
                <a:sym typeface="Wingdings" panose="05000000000000000000" pitchFamily="2" charset="2"/>
              </a:rPr>
              <a:t>  defines an A-module norm on  X.</a:t>
            </a:r>
          </a:p>
          <a:p>
            <a:pPr marL="0" indent="0" algn="r"/>
            <a:r>
              <a:rPr lang="en-US" i="1" dirty="0" smtClean="0">
                <a:sym typeface="Wingdings" panose="05000000000000000000" pitchFamily="2" charset="2"/>
              </a:rPr>
              <a:t>             Examples </a:t>
            </a:r>
            <a:r>
              <a:rPr lang="en-US" dirty="0" smtClean="0">
                <a:sym typeface="Wingdings" panose="05000000000000000000" pitchFamily="2" charset="2"/>
              </a:rPr>
              <a:t>  .</a:t>
            </a:r>
          </a:p>
          <a:p>
            <a:pPr>
              <a:buAutoNum type="romanLcParenBoth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01334" cy="5148262"/>
          </a:xfrm>
        </p:spPr>
        <p:txBody>
          <a:bodyPr/>
          <a:lstStyle/>
          <a:p>
            <a:r>
              <a:rPr lang="en-US" b="1" dirty="0" smtClean="0"/>
              <a:t>Hilbert C*-modules</a:t>
            </a:r>
          </a:p>
          <a:p>
            <a:endParaRPr lang="en-US" b="1" dirty="0" smtClean="0"/>
          </a:p>
          <a:p>
            <a:r>
              <a:rPr lang="en-US" dirty="0" smtClean="0"/>
              <a:t>A Hilbert C*-module  X  over a C*-algebra  A  is said to be </a:t>
            </a:r>
            <a:r>
              <a:rPr lang="en-US" i="1" dirty="0" smtClean="0"/>
              <a:t>full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 A  is the norm-closed linear span of the set   { &lt;</a:t>
            </a:r>
            <a:r>
              <a:rPr lang="en-US" dirty="0" err="1" smtClean="0"/>
              <a:t>x,y</a:t>
            </a:r>
            <a:r>
              <a:rPr lang="en-US" dirty="0" smtClean="0"/>
              <a:t>&gt; : </a:t>
            </a:r>
            <a:r>
              <a:rPr lang="en-US" dirty="0" err="1" smtClean="0"/>
              <a:t>x,y</a:t>
            </a:r>
            <a:r>
              <a:rPr lang="en-US" dirty="0" smtClean="0"/>
              <a:t> in X } . We write  A=&lt;X,X&gt;  . </a:t>
            </a:r>
          </a:p>
          <a:p>
            <a:endParaRPr lang="en-US" dirty="0" smtClean="0"/>
          </a:p>
          <a:p>
            <a:r>
              <a:rPr lang="en-US" dirty="0" smtClean="0"/>
              <a:t>Two A-valued inner products on  X  are </a:t>
            </a:r>
            <a:r>
              <a:rPr lang="en-US" i="1" dirty="0" smtClean="0"/>
              <a:t>unitarily equivalent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there exists a bounded </a:t>
            </a:r>
            <a:r>
              <a:rPr lang="en-US" i="1" dirty="0" err="1" smtClean="0"/>
              <a:t>adjointable</a:t>
            </a:r>
            <a:r>
              <a:rPr lang="en-US" dirty="0" smtClean="0"/>
              <a:t> invertible module operator  T  on  X  such that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err="1" smtClean="0"/>
              <a:t>x,y</a:t>
            </a:r>
            <a:r>
              <a:rPr lang="en-US" dirty="0" smtClean="0"/>
              <a:t>&gt;</a:t>
            </a:r>
            <a:r>
              <a:rPr lang="en-US" baseline="-25000" dirty="0" smtClean="0"/>
              <a:t>2</a:t>
            </a:r>
            <a:r>
              <a:rPr lang="en-US" dirty="0" smtClean="0"/>
              <a:t>=&lt;T(x),T(y)&gt;</a:t>
            </a:r>
            <a:r>
              <a:rPr lang="en-US" baseline="-25000" dirty="0" smtClean="0"/>
              <a:t>1</a:t>
            </a:r>
            <a:r>
              <a:rPr lang="en-US" dirty="0" smtClean="0"/>
              <a:t>  for any  </a:t>
            </a:r>
            <a:r>
              <a:rPr lang="en-US" dirty="0" err="1" smtClean="0"/>
              <a:t>x,y</a:t>
            </a:r>
            <a:r>
              <a:rPr lang="en-US" dirty="0" smtClean="0"/>
              <a:t> in X.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7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smtClean="0"/>
              <a:t>Multipliers </a:t>
            </a:r>
            <a:r>
              <a:rPr lang="de-DE" b="1" dirty="0" err="1" smtClean="0"/>
              <a:t>of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>A  - a (non-</a:t>
            </a:r>
            <a:r>
              <a:rPr lang="de-DE" dirty="0" err="1" smtClean="0"/>
              <a:t>unital</a:t>
            </a:r>
            <a:r>
              <a:rPr lang="de-DE" dirty="0" smtClean="0"/>
              <a:t>) C*-algebra, </a:t>
            </a:r>
            <a:r>
              <a:rPr lang="de-DE" dirty="0" err="1" smtClean="0"/>
              <a:t>faithfully</a:t>
            </a:r>
            <a:r>
              <a:rPr lang="de-DE" dirty="0" smtClean="0"/>
              <a:t> *-</a:t>
            </a:r>
            <a:r>
              <a:rPr lang="de-DE" dirty="0" err="1" smtClean="0"/>
              <a:t>represented</a:t>
            </a:r>
            <a:r>
              <a:rPr lang="de-DE" dirty="0" smtClean="0"/>
              <a:t> on  H</a:t>
            </a:r>
            <a:endParaRPr lang="de-DE" dirty="0"/>
          </a:p>
          <a:p>
            <a:endParaRPr lang="de-DE" sz="1200" dirty="0" smtClean="0"/>
          </a:p>
          <a:p>
            <a:r>
              <a:rPr lang="de-DE" dirty="0" smtClean="0"/>
              <a:t>M(A) = {m in </a:t>
            </a:r>
            <a:r>
              <a:rPr lang="de-DE" dirty="0"/>
              <a:t>B(H</a:t>
            </a:r>
            <a:r>
              <a:rPr lang="de-DE" dirty="0" smtClean="0"/>
              <a:t>):  </a:t>
            </a:r>
            <a:r>
              <a:rPr lang="de-DE" dirty="0" err="1" smtClean="0"/>
              <a:t>ma</a:t>
            </a:r>
            <a:r>
              <a:rPr lang="de-DE" dirty="0" smtClean="0"/>
              <a:t>, am in  </a:t>
            </a:r>
            <a:r>
              <a:rPr lang="de-DE" dirty="0"/>
              <a:t>A 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smtClean="0"/>
              <a:t> a in A}</a:t>
            </a:r>
          </a:p>
          <a:p>
            <a:pPr marL="0" indent="0"/>
            <a:r>
              <a:rPr lang="de-DE" dirty="0" smtClean="0"/>
              <a:t>- a </a:t>
            </a:r>
            <a:r>
              <a:rPr lang="de-DE" dirty="0" err="1" smtClean="0"/>
              <a:t>unital</a:t>
            </a:r>
            <a:r>
              <a:rPr lang="de-DE" dirty="0" smtClean="0"/>
              <a:t> C*-algebra </a:t>
            </a:r>
            <a:r>
              <a:rPr lang="de-DE" dirty="0" err="1" smtClean="0"/>
              <a:t>where</a:t>
            </a:r>
            <a:r>
              <a:rPr lang="de-DE" dirty="0" smtClean="0"/>
              <a:t>  A 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two-sided</a:t>
            </a:r>
            <a:r>
              <a:rPr lang="de-DE" dirty="0" smtClean="0"/>
              <a:t> norm-</a:t>
            </a:r>
            <a:r>
              <a:rPr lang="de-DE" dirty="0" err="1" smtClean="0"/>
              <a:t>closed</a:t>
            </a:r>
            <a:r>
              <a:rPr lang="de-DE" dirty="0" smtClean="0"/>
              <a:t> ideal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A)</a:t>
            </a:r>
          </a:p>
          <a:p>
            <a:endParaRPr lang="de-DE" sz="1200" dirty="0" smtClean="0"/>
          </a:p>
          <a:p>
            <a:r>
              <a:rPr lang="de-DE" dirty="0" smtClean="0"/>
              <a:t>LM(A</a:t>
            </a:r>
            <a:r>
              <a:rPr lang="de-DE" dirty="0"/>
              <a:t>) = RM(A</a:t>
            </a:r>
            <a:r>
              <a:rPr lang="de-DE" dirty="0" smtClean="0"/>
              <a:t>)* </a:t>
            </a:r>
            <a:r>
              <a:rPr lang="de-DE" dirty="0"/>
              <a:t>= </a:t>
            </a:r>
            <a:r>
              <a:rPr lang="de-DE" dirty="0" smtClean="0"/>
              <a:t>{m in </a:t>
            </a:r>
            <a:r>
              <a:rPr lang="de-DE" dirty="0"/>
              <a:t>B(H) : </a:t>
            </a:r>
            <a:r>
              <a:rPr lang="de-DE" dirty="0" smtClean="0"/>
              <a:t> </a:t>
            </a:r>
            <a:r>
              <a:rPr lang="de-DE" dirty="0" err="1" smtClean="0"/>
              <a:t>ma</a:t>
            </a:r>
            <a:r>
              <a:rPr lang="de-DE" dirty="0" smtClean="0"/>
              <a:t> in A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smtClean="0"/>
              <a:t> a in A}</a:t>
            </a:r>
          </a:p>
          <a:p>
            <a:r>
              <a:rPr lang="de-DE" dirty="0" smtClean="0"/>
              <a:t>- a </a:t>
            </a:r>
            <a:r>
              <a:rPr lang="de-DE" dirty="0" err="1" smtClean="0"/>
              <a:t>unital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/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)</a:t>
            </a:r>
          </a:p>
          <a:p>
            <a:endParaRPr lang="de-DE" sz="1200" dirty="0" smtClean="0"/>
          </a:p>
          <a:p>
            <a:r>
              <a:rPr lang="de-DE" dirty="0" smtClean="0"/>
              <a:t>QM(A</a:t>
            </a:r>
            <a:r>
              <a:rPr lang="de-DE" dirty="0"/>
              <a:t>) = {</a:t>
            </a:r>
            <a:r>
              <a:rPr lang="de-DE" dirty="0" smtClean="0"/>
              <a:t>m in </a:t>
            </a:r>
            <a:r>
              <a:rPr lang="de-DE" dirty="0"/>
              <a:t>B(H) : </a:t>
            </a:r>
            <a:r>
              <a:rPr lang="de-DE" dirty="0" smtClean="0"/>
              <a:t> </a:t>
            </a:r>
            <a:r>
              <a:rPr lang="de-DE" dirty="0" err="1" smtClean="0"/>
              <a:t>bma</a:t>
            </a:r>
            <a:r>
              <a:rPr lang="de-DE" dirty="0" smtClean="0"/>
              <a:t> in </a:t>
            </a:r>
            <a:r>
              <a:rPr lang="de-DE" dirty="0"/>
              <a:t>A 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a,b</a:t>
            </a:r>
            <a:r>
              <a:rPr lang="de-DE" dirty="0" smtClean="0"/>
              <a:t> in A}</a:t>
            </a:r>
          </a:p>
          <a:p>
            <a:r>
              <a:rPr lang="de-DE" dirty="0" smtClean="0"/>
              <a:t>- an </a:t>
            </a:r>
            <a:r>
              <a:rPr lang="de-DE" dirty="0" err="1" smtClean="0"/>
              <a:t>involutive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</a:t>
            </a:r>
            <a:r>
              <a:rPr lang="de-DE" dirty="0" err="1" smtClean="0"/>
              <a:t>the</a:t>
            </a:r>
            <a:r>
              <a:rPr lang="de-DE" dirty="0" smtClean="0"/>
              <a:t> quasi-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6AC3-8537-4BE3-A9F2-92FD84D2F104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29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de-DE" b="1" dirty="0" smtClean="0"/>
              <a:t>Multiplier 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Universal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M(A):</a:t>
            </a:r>
          </a:p>
          <a:p>
            <a:endParaRPr lang="de-DE" sz="1000" dirty="0"/>
          </a:p>
          <a:p>
            <a:r>
              <a:rPr lang="en-US" dirty="0" smtClean="0"/>
              <a:t>For </a:t>
            </a:r>
            <a:r>
              <a:rPr lang="en-US" dirty="0"/>
              <a:t>any C*-algebra </a:t>
            </a:r>
            <a:r>
              <a:rPr lang="en-US" i="1" dirty="0"/>
              <a:t>D</a:t>
            </a:r>
            <a:r>
              <a:rPr lang="en-US" dirty="0"/>
              <a:t> containing </a:t>
            </a:r>
            <a:r>
              <a:rPr lang="en-US" i="1" dirty="0"/>
              <a:t>A</a:t>
            </a:r>
            <a:r>
              <a:rPr lang="en-US" dirty="0"/>
              <a:t> as </a:t>
            </a:r>
            <a:r>
              <a:rPr lang="en-US" dirty="0" smtClean="0"/>
              <a:t>a two-sided ideal</a:t>
            </a:r>
            <a:r>
              <a:rPr lang="en-US" dirty="0"/>
              <a:t>, there exists a unique *-homomorphism φ: </a:t>
            </a:r>
            <a:r>
              <a:rPr lang="en-US" i="1" dirty="0"/>
              <a:t>D</a:t>
            </a:r>
            <a:r>
              <a:rPr lang="en-US" dirty="0"/>
              <a:t> →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such that </a:t>
            </a:r>
            <a:r>
              <a:rPr lang="en-US" i="1" dirty="0"/>
              <a:t>φ</a:t>
            </a:r>
            <a:r>
              <a:rPr lang="en-US" dirty="0"/>
              <a:t> extends the identity homomorphism on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φ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baseline="30000" dirty="0"/>
              <a:t>⊥</a:t>
            </a:r>
            <a:r>
              <a:rPr lang="en-US" dirty="0"/>
              <a:t>) = {0</a:t>
            </a:r>
            <a:r>
              <a:rPr lang="en-US" dirty="0" smtClean="0"/>
              <a:t>}.</a:t>
            </a:r>
          </a:p>
          <a:p>
            <a:endParaRPr lang="en-US" sz="1000" dirty="0" smtClean="0"/>
          </a:p>
          <a:p>
            <a:r>
              <a:rPr lang="en-US" dirty="0" smtClean="0"/>
              <a:t>In particular</a:t>
            </a:r>
            <a:r>
              <a:rPr lang="en-US" dirty="0"/>
              <a:t>, </a:t>
            </a:r>
            <a:r>
              <a:rPr lang="en-US" dirty="0" smtClean="0"/>
              <a:t>if the two-sided ideal </a:t>
            </a:r>
            <a:r>
              <a:rPr lang="en-US" i="1" dirty="0" smtClean="0"/>
              <a:t> A  </a:t>
            </a:r>
            <a:r>
              <a:rPr lang="en-US" dirty="0" smtClean="0"/>
              <a:t>is an essential ideal in  D (i.e.  </a:t>
            </a:r>
            <a:r>
              <a:rPr lang="en-US" i="1" dirty="0" smtClean="0"/>
              <a:t>A</a:t>
            </a:r>
            <a:r>
              <a:rPr lang="en-US" baseline="30000" dirty="0" smtClean="0"/>
              <a:t>⊥</a:t>
            </a:r>
            <a:r>
              <a:rPr lang="en-US" dirty="0" smtClean="0"/>
              <a:t>={0}  in D)  then  D  is *-</a:t>
            </a:r>
            <a:r>
              <a:rPr lang="en-US" dirty="0" err="1" smtClean="0"/>
              <a:t>isometrically</a:t>
            </a:r>
            <a:r>
              <a:rPr lang="en-US" dirty="0" smtClean="0"/>
              <a:t> embeddable in M(A).  </a:t>
            </a:r>
          </a:p>
          <a:p>
            <a:endParaRPr lang="en-US" sz="1000" dirty="0" smtClean="0"/>
          </a:p>
          <a:p>
            <a:r>
              <a:rPr lang="en-US" dirty="0" smtClean="0"/>
              <a:t>So,  M(A)  is the largest C*-algebra where  A  is essential.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7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en-US" b="1" dirty="0" smtClean="0"/>
              <a:t>Multipliers of C*-algebras</a:t>
            </a:r>
          </a:p>
          <a:p>
            <a:endParaRPr lang="en-US" dirty="0" smtClean="0"/>
          </a:p>
          <a:p>
            <a:r>
              <a:rPr lang="en-US" dirty="0" smtClean="0"/>
              <a:t>The elements of the different types of multipliers can be calculated w.r.t. any von Neumann or monotone complete C*-algebra where  A  is faithfully *-represented, cf. [7,11,28,32]. We get C*-</a:t>
            </a:r>
            <a:r>
              <a:rPr lang="en-US" dirty="0" err="1" smtClean="0"/>
              <a:t>isomorphisms</a:t>
            </a:r>
            <a:r>
              <a:rPr lang="en-US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/>
              <a:t>Multiplier algebras might admit an entire lattice of non-</a:t>
            </a:r>
            <a:r>
              <a:rPr lang="en-US" dirty="0" err="1" smtClean="0"/>
              <a:t>unital</a:t>
            </a:r>
            <a:r>
              <a:rPr lang="en-US" dirty="0" smtClean="0"/>
              <a:t>, two-sided, non-isomorphic ideals  A</a:t>
            </a:r>
            <a:r>
              <a:rPr lang="en-US" baseline="-25000" dirty="0" smtClean="0"/>
              <a:t>α</a:t>
            </a:r>
            <a:r>
              <a:rPr lang="en-US" dirty="0" smtClean="0"/>
              <a:t>  such that M(A</a:t>
            </a:r>
            <a:r>
              <a:rPr lang="en-US" baseline="-25000" dirty="0" smtClean="0"/>
              <a:t>α</a:t>
            </a:r>
            <a:r>
              <a:rPr lang="en-US" dirty="0" smtClean="0"/>
              <a:t>) = M(A</a:t>
            </a:r>
            <a:r>
              <a:rPr lang="en-US" baseline="-25000" dirty="0" smtClean="0"/>
              <a:t>β</a:t>
            </a:r>
            <a:r>
              <a:rPr lang="en-US" dirty="0" smtClean="0"/>
              <a:t>)  for any two of them, cf. [20].</a:t>
            </a:r>
          </a:p>
          <a:p>
            <a:r>
              <a:rPr lang="en-US" dirty="0" smtClean="0"/>
              <a:t>(see Noetherian modules)</a:t>
            </a:r>
          </a:p>
          <a:p>
            <a:endParaRPr lang="en-US" sz="1400" dirty="0"/>
          </a:p>
          <a:p>
            <a:r>
              <a:rPr lang="en-US" dirty="0" smtClean="0"/>
              <a:t>Beware –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loc</a:t>
            </a:r>
            <a:r>
              <a:rPr lang="en-US" dirty="0" smtClean="0"/>
              <a:t>(A) can be highly non-trivial.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Variation </a:t>
            </a:r>
            <a:r>
              <a:rPr lang="de-DE" sz="1600" dirty="0" err="1" smtClean="0"/>
              <a:t>of</a:t>
            </a:r>
            <a:r>
              <a:rPr lang="de-DE" sz="1600" dirty="0" smtClean="0"/>
              <a:t> an </a:t>
            </a:r>
            <a:r>
              <a:rPr lang="de-DE" sz="1600" dirty="0" err="1" smtClean="0"/>
              <a:t>old</a:t>
            </a:r>
            <a:r>
              <a:rPr lang="de-DE" sz="1600" dirty="0" smtClean="0"/>
              <a:t> German/Austrian </a:t>
            </a:r>
            <a:r>
              <a:rPr lang="de-DE" sz="1600" dirty="0" err="1"/>
              <a:t>s</a:t>
            </a:r>
            <a:r>
              <a:rPr lang="de-DE" sz="1600" dirty="0" err="1" smtClean="0"/>
              <a:t>aying</a:t>
            </a:r>
            <a:r>
              <a:rPr lang="de-DE" sz="1600" dirty="0" smtClean="0"/>
              <a:t>:</a:t>
            </a:r>
          </a:p>
          <a:p>
            <a:endParaRPr lang="de-DE" sz="1600" dirty="0" smtClean="0"/>
          </a:p>
          <a:p>
            <a:r>
              <a:rPr lang="de-DE" dirty="0" smtClean="0"/>
              <a:t>„Die Tradition ist nicht die Anbetung der Asche, sondern die Weitergabe der Streichhölzer.“ </a:t>
            </a:r>
          </a:p>
          <a:p>
            <a:endParaRPr lang="de-DE" sz="1000" dirty="0" smtClean="0"/>
          </a:p>
          <a:p>
            <a:r>
              <a:rPr lang="de-DE" altLang="de-DE" dirty="0" smtClean="0"/>
              <a:t>„The </a:t>
            </a:r>
            <a:r>
              <a:rPr lang="de-DE" altLang="de-DE" dirty="0" err="1"/>
              <a:t>tradition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not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worship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ashes</a:t>
            </a:r>
            <a:r>
              <a:rPr lang="de-DE" altLang="de-DE" dirty="0"/>
              <a:t>, but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passing</a:t>
            </a:r>
            <a:r>
              <a:rPr lang="de-DE" altLang="de-DE" dirty="0"/>
              <a:t> on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 smtClean="0"/>
              <a:t>matches</a:t>
            </a:r>
            <a:r>
              <a:rPr lang="de-DE" altLang="de-DE" dirty="0" smtClean="0"/>
              <a:t>.“ </a:t>
            </a:r>
            <a:endParaRPr lang="de-DE" altLang="de-DE" dirty="0"/>
          </a:p>
          <a:p>
            <a:endParaRPr lang="de-DE" sz="500" dirty="0" smtClean="0"/>
          </a:p>
          <a:p>
            <a:r>
              <a:rPr lang="de-DE" sz="1600" dirty="0" smtClean="0"/>
              <a:t>                                                               Jan Josef </a:t>
            </a:r>
            <a:r>
              <a:rPr lang="de-DE" sz="1600" dirty="0" err="1" smtClean="0"/>
              <a:t>Liefers</a:t>
            </a:r>
            <a:r>
              <a:rPr lang="de-DE" sz="1600" dirty="0" smtClean="0"/>
              <a:t> (* 1964)</a:t>
            </a:r>
          </a:p>
          <a:p>
            <a:r>
              <a:rPr lang="de-DE" sz="1600" dirty="0" smtClean="0"/>
              <a:t>                                                               Schauspieler, Musiker, Regisseur, 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                                                         Produzent</a:t>
            </a:r>
          </a:p>
          <a:p>
            <a:r>
              <a:rPr lang="de-DE" sz="1600" dirty="0" smtClean="0"/>
              <a:t>                                                               </a:t>
            </a:r>
            <a:r>
              <a:rPr lang="de-DE" sz="1600" dirty="0" err="1" smtClean="0"/>
              <a:t>Actor</a:t>
            </a:r>
            <a:r>
              <a:rPr lang="de-DE" sz="1600" dirty="0" smtClean="0"/>
              <a:t>, </a:t>
            </a:r>
            <a:r>
              <a:rPr lang="de-DE" sz="1600" dirty="0" err="1" smtClean="0"/>
              <a:t>Musician</a:t>
            </a:r>
            <a:r>
              <a:rPr lang="de-DE" sz="1600" dirty="0" smtClean="0"/>
              <a:t>, </a:t>
            </a:r>
            <a:r>
              <a:rPr lang="de-DE" sz="1600" dirty="0" err="1" smtClean="0"/>
              <a:t>Director</a:t>
            </a:r>
            <a:r>
              <a:rPr lang="de-DE" sz="1600" dirty="0" smtClean="0"/>
              <a:t>, Producer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04" y="3068960"/>
            <a:ext cx="1342776" cy="13427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2" y="3284984"/>
            <a:ext cx="1764630" cy="17646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34" y="4581128"/>
            <a:ext cx="1969029" cy="14767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89366" cy="5148262"/>
          </a:xfrm>
        </p:spPr>
        <p:txBody>
          <a:bodyPr/>
          <a:lstStyle/>
          <a:p>
            <a:r>
              <a:rPr lang="de-DE" b="1" dirty="0" smtClean="0"/>
              <a:t>Operators on Hilbert C*-modules                         </a:t>
            </a:r>
            <a:r>
              <a:rPr lang="de-DE" dirty="0" smtClean="0"/>
              <a:t>cf. [28]</a:t>
            </a:r>
          </a:p>
          <a:p>
            <a:endParaRPr lang="de-DE" dirty="0" smtClean="0"/>
          </a:p>
          <a:p>
            <a:r>
              <a:rPr lang="de-DE" dirty="0" smtClean="0"/>
              <a:t>K</a:t>
            </a:r>
            <a:r>
              <a:rPr lang="de-DE" baseline="-25000" dirty="0" smtClean="0"/>
              <a:t>A</a:t>
            </a:r>
            <a:r>
              <a:rPr lang="de-DE" dirty="0" smtClean="0"/>
              <a:t>(X)  -  </a:t>
            </a:r>
            <a:r>
              <a:rPr lang="de-DE" dirty="0" err="1" smtClean="0"/>
              <a:t>the</a:t>
            </a:r>
            <a:r>
              <a:rPr lang="de-DE" dirty="0" smtClean="0"/>
              <a:t> C*-algebra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en-US" dirty="0" smtClean="0"/>
              <a:t>"</a:t>
            </a:r>
            <a:r>
              <a:rPr lang="de-DE" dirty="0" err="1" smtClean="0"/>
              <a:t>compact</a:t>
            </a:r>
            <a:r>
              <a:rPr lang="en-US" dirty="0" smtClean="0"/>
              <a:t>"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on  X, norm-</a:t>
            </a:r>
            <a:r>
              <a:rPr lang="de-DE" dirty="0" err="1" smtClean="0"/>
              <a:t>closed</a:t>
            </a:r>
            <a:r>
              <a:rPr lang="de-DE" dirty="0" smtClean="0"/>
              <a:t> linear </a:t>
            </a:r>
            <a:r>
              <a:rPr lang="de-DE" dirty="0" err="1" smtClean="0"/>
              <a:t>hull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elementary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  {</a:t>
            </a:r>
            <a:r>
              <a:rPr lang="el-GR" dirty="0" smtClean="0"/>
              <a:t>θ</a:t>
            </a:r>
            <a:r>
              <a:rPr lang="de-DE" baseline="-25000" dirty="0" err="1" smtClean="0"/>
              <a:t>x,y</a:t>
            </a:r>
            <a:r>
              <a:rPr lang="de-DE" dirty="0" smtClean="0"/>
              <a:t> : </a:t>
            </a:r>
            <a:r>
              <a:rPr lang="el-GR" dirty="0"/>
              <a:t>θ</a:t>
            </a:r>
            <a:r>
              <a:rPr lang="de-DE" baseline="-25000" dirty="0" err="1"/>
              <a:t>x,y</a:t>
            </a:r>
            <a:r>
              <a:rPr lang="de-DE" dirty="0"/>
              <a:t> </a:t>
            </a:r>
            <a:r>
              <a:rPr lang="de-DE" dirty="0" smtClean="0"/>
              <a:t>(z) = y</a:t>
            </a:r>
            <a:r>
              <a:rPr lang="de-DE" baseline="30000" dirty="0" smtClean="0"/>
              <a:t>.</a:t>
            </a:r>
            <a:r>
              <a:rPr lang="de-DE" dirty="0" smtClean="0"/>
              <a:t>&lt;</a:t>
            </a:r>
            <a:r>
              <a:rPr lang="de-DE" dirty="0" err="1" smtClean="0"/>
              <a:t>x,z</a:t>
            </a:r>
            <a:r>
              <a:rPr lang="de-DE" dirty="0" smtClean="0"/>
              <a:t>&gt;  </a:t>
            </a:r>
            <a:r>
              <a:rPr lang="de-DE" dirty="0" err="1" smtClean="0"/>
              <a:t>with</a:t>
            </a:r>
            <a:r>
              <a:rPr lang="de-DE" dirty="0" smtClean="0"/>
              <a:t>  z in X}</a:t>
            </a:r>
          </a:p>
          <a:p>
            <a:endParaRPr lang="de-DE" sz="1200" dirty="0"/>
          </a:p>
          <a:p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*(X)  -  </a:t>
            </a:r>
            <a:r>
              <a:rPr lang="de-DE" dirty="0" err="1" smtClean="0"/>
              <a:t>the</a:t>
            </a:r>
            <a:r>
              <a:rPr lang="de-DE" dirty="0" smtClean="0"/>
              <a:t> C*-algebra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adjointable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on  X                =  M(K</a:t>
            </a:r>
            <a:r>
              <a:rPr lang="de-DE" baseline="-25000" dirty="0" smtClean="0"/>
              <a:t>A</a:t>
            </a:r>
            <a:r>
              <a:rPr lang="de-DE" dirty="0" smtClean="0"/>
              <a:t>(X))</a:t>
            </a:r>
          </a:p>
          <a:p>
            <a:endParaRPr lang="de-DE" sz="1200" dirty="0"/>
          </a:p>
          <a:p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(X)  -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bounded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on  X                          = LM(K</a:t>
            </a:r>
            <a:r>
              <a:rPr lang="de-DE" baseline="-25000" dirty="0" smtClean="0"/>
              <a:t>A</a:t>
            </a:r>
            <a:r>
              <a:rPr lang="de-DE" dirty="0" smtClean="0"/>
              <a:t>(X))</a:t>
            </a:r>
          </a:p>
          <a:p>
            <a:endParaRPr lang="de-DE" sz="1200" dirty="0"/>
          </a:p>
          <a:p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(X,X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dirty="0" smtClean="0"/>
              <a:t>)  -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bounded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 X  </a:t>
            </a:r>
            <a:r>
              <a:rPr lang="de-DE" dirty="0" err="1" smtClean="0"/>
              <a:t>to</a:t>
            </a:r>
            <a:r>
              <a:rPr lang="de-DE" dirty="0" smtClean="0"/>
              <a:t> 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dirty="0" smtClean="0"/>
              <a:t>             = QM(K</a:t>
            </a:r>
            <a:r>
              <a:rPr lang="de-DE" baseline="-25000" dirty="0" smtClean="0"/>
              <a:t>A</a:t>
            </a:r>
            <a:r>
              <a:rPr lang="de-DE" dirty="0" smtClean="0"/>
              <a:t>(X))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3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en-US" b="1" dirty="0" smtClean="0"/>
              <a:t>The double centralizer approach to multiplier modules </a:t>
            </a:r>
            <a:r>
              <a:rPr lang="en-US" dirty="0" smtClean="0"/>
              <a:t>starts with two strongly Morita equivalent C*-algebras  A, B  and an A-B </a:t>
            </a:r>
            <a:r>
              <a:rPr lang="en-US" dirty="0" err="1" smtClean="0"/>
              <a:t>imprimitivity</a:t>
            </a:r>
            <a:r>
              <a:rPr lang="en-US" dirty="0" smtClean="0"/>
              <a:t> module  X  connecting them.  (B=K</a:t>
            </a:r>
            <a:r>
              <a:rPr lang="en-US" baseline="-25000" dirty="0" smtClean="0"/>
              <a:t>A</a:t>
            </a:r>
            <a:r>
              <a:rPr lang="en-US" dirty="0" smtClean="0"/>
              <a:t>(X), A=K</a:t>
            </a:r>
            <a:r>
              <a:rPr lang="en-US" baseline="-25000" dirty="0" smtClean="0"/>
              <a:t>B</a:t>
            </a:r>
            <a:r>
              <a:rPr lang="en-US" dirty="0" smtClean="0"/>
              <a:t>(X).)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multiplier of  X  </a:t>
            </a:r>
            <a:r>
              <a:rPr lang="en-US" dirty="0" smtClean="0"/>
              <a:t>is a pair  m=(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</a:t>
            </a:r>
            <a:r>
              <a:rPr lang="en-US" dirty="0" err="1" smtClean="0"/>
              <a:t>,m</a:t>
            </a:r>
            <a:r>
              <a:rPr lang="en-US" baseline="-25000" dirty="0" err="1" smtClean="0"/>
              <a:t>B</a:t>
            </a:r>
            <a:r>
              <a:rPr lang="en-US" dirty="0" smtClean="0"/>
              <a:t>)  of module maps,  m</a:t>
            </a:r>
            <a:r>
              <a:rPr lang="en-US" baseline="-25000" dirty="0" smtClean="0"/>
              <a:t>A</a:t>
            </a:r>
            <a:r>
              <a:rPr lang="en-US" dirty="0" smtClean="0"/>
              <a:t>:  A </a:t>
            </a:r>
            <a:r>
              <a:rPr lang="en-US" dirty="0" smtClean="0">
                <a:sym typeface="Wingdings" panose="05000000000000000000" pitchFamily="2" charset="2"/>
              </a:rPr>
              <a:t> X, 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: X  B such that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  m</a:t>
            </a:r>
            <a:r>
              <a:rPr lang="en-US" baseline="-25000" dirty="0" smtClean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(a)</a:t>
            </a:r>
            <a:r>
              <a:rPr lang="en-US" b="1" baseline="30000" dirty="0" smtClean="0"/>
              <a:t> .</a:t>
            </a:r>
            <a:r>
              <a:rPr lang="en-US" dirty="0" smtClean="0">
                <a:sym typeface="Wingdings" panose="05000000000000000000" pitchFamily="2" charset="2"/>
              </a:rPr>
              <a:t> b= a </a:t>
            </a:r>
            <a:r>
              <a:rPr lang="en-US" b="1" baseline="30000" dirty="0" smtClean="0"/>
              <a:t>.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(b)    for any  a in A, b in B.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Denotation of the multiplier module of  X :   M(X) 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X  is </a:t>
            </a:r>
            <a:r>
              <a:rPr lang="en-US" dirty="0" err="1" smtClean="0">
                <a:sym typeface="Wingdings" panose="05000000000000000000" pitchFamily="2" charset="2"/>
              </a:rPr>
              <a:t>isometrically</a:t>
            </a:r>
            <a:r>
              <a:rPr lang="en-US" dirty="0" smtClean="0">
                <a:sym typeface="Wingdings" panose="05000000000000000000" pitchFamily="2" charset="2"/>
              </a:rPr>
              <a:t> A-B-</a:t>
            </a:r>
            <a:r>
              <a:rPr lang="en-US" dirty="0" err="1" smtClean="0">
                <a:sym typeface="Wingdings" panose="05000000000000000000" pitchFamily="2" charset="2"/>
              </a:rPr>
              <a:t>bilinearly</a:t>
            </a:r>
            <a:r>
              <a:rPr lang="en-US" dirty="0" smtClean="0">
                <a:sym typeface="Wingdings" panose="05000000000000000000" pitchFamily="2" charset="2"/>
              </a:rPr>
              <a:t> embeddable into  M(X).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Facts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[</a:t>
            </a:r>
            <a:r>
              <a:rPr lang="de-DE" dirty="0" err="1" smtClean="0"/>
              <a:t>EchRae</a:t>
            </a:r>
            <a:r>
              <a:rPr lang="de-DE" dirty="0" smtClean="0"/>
              <a:t>]):</a:t>
            </a:r>
          </a:p>
          <a:p>
            <a:endParaRPr lang="de-DE" sz="1600" dirty="0"/>
          </a:p>
          <a:p>
            <a:r>
              <a:rPr lang="de-DE" dirty="0" smtClean="0"/>
              <a:t>M(X)  </a:t>
            </a:r>
            <a:r>
              <a:rPr lang="de-DE" dirty="0" err="1" smtClean="0"/>
              <a:t>is</a:t>
            </a:r>
            <a:r>
              <a:rPr lang="de-DE" dirty="0" smtClean="0"/>
              <a:t> an A-B </a:t>
            </a:r>
            <a:r>
              <a:rPr lang="de-DE" dirty="0" err="1" smtClean="0"/>
              <a:t>bimodule</a:t>
            </a:r>
            <a:r>
              <a:rPr lang="de-DE" dirty="0" smtClean="0"/>
              <a:t> </a:t>
            </a:r>
            <a:r>
              <a:rPr lang="de-DE" dirty="0" err="1" smtClean="0"/>
              <a:t>satisfying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:</a:t>
            </a:r>
          </a:p>
          <a:p>
            <a:r>
              <a:rPr lang="de-DE" dirty="0" smtClean="0"/>
              <a:t>(i)   A</a:t>
            </a:r>
            <a:r>
              <a:rPr lang="en-US" b="1" baseline="30000" dirty="0" smtClean="0"/>
              <a:t> </a:t>
            </a:r>
            <a:r>
              <a:rPr lang="en-US" b="1" baseline="30000" dirty="0"/>
              <a:t>. </a:t>
            </a:r>
            <a:r>
              <a:rPr lang="en-US" dirty="0" smtClean="0"/>
              <a:t>M(X) </a:t>
            </a:r>
            <a:r>
              <a:rPr lang="en-US" dirty="0" smtClean="0">
                <a:sym typeface="Math1" panose="05000502060100000001" pitchFamily="2" charset="2"/>
              </a:rPr>
              <a:t></a:t>
            </a:r>
            <a:r>
              <a:rPr lang="en-US" dirty="0" smtClean="0"/>
              <a:t> X , M(X)</a:t>
            </a:r>
            <a:r>
              <a:rPr lang="en-US" b="1" baseline="30000" dirty="0"/>
              <a:t> . </a:t>
            </a:r>
            <a:r>
              <a:rPr lang="en-US" dirty="0" smtClean="0"/>
              <a:t>B </a:t>
            </a:r>
            <a:r>
              <a:rPr lang="en-US" dirty="0" smtClean="0">
                <a:sym typeface="Math1" panose="05000502060100000001" pitchFamily="2" charset="2"/>
              </a:rPr>
              <a:t> X.</a:t>
            </a:r>
          </a:p>
          <a:p>
            <a:pPr>
              <a:buAutoNum type="romanLcParenBoth" startAt="2"/>
            </a:pPr>
            <a:r>
              <a:rPr lang="en-US" dirty="0" smtClean="0">
                <a:sym typeface="Math1" panose="05000502060100000001" pitchFamily="2" charset="2"/>
              </a:rPr>
              <a:t>Any other A-B </a:t>
            </a:r>
            <a:r>
              <a:rPr lang="en-US" dirty="0" err="1" smtClean="0">
                <a:sym typeface="Math1" panose="05000502060100000001" pitchFamily="2" charset="2"/>
              </a:rPr>
              <a:t>bimodule</a:t>
            </a:r>
            <a:r>
              <a:rPr lang="en-US" dirty="0" smtClean="0">
                <a:sym typeface="Math1" panose="05000502060100000001" pitchFamily="2" charset="2"/>
              </a:rPr>
              <a:t> containing  X  and satisfying (</a:t>
            </a:r>
            <a:r>
              <a:rPr lang="en-US" dirty="0" err="1" smtClean="0">
                <a:sym typeface="Math1" panose="05000502060100000001" pitchFamily="2" charset="2"/>
              </a:rPr>
              <a:t>i</a:t>
            </a:r>
            <a:r>
              <a:rPr lang="en-US" dirty="0" smtClean="0">
                <a:sym typeface="Math1" panose="05000502060100000001" pitchFamily="2" charset="2"/>
              </a:rPr>
              <a:t>) admits an A-B </a:t>
            </a:r>
            <a:r>
              <a:rPr lang="en-US" dirty="0" err="1" smtClean="0">
                <a:sym typeface="Math1" panose="05000502060100000001" pitchFamily="2" charset="2"/>
              </a:rPr>
              <a:t>bimodule</a:t>
            </a:r>
            <a:r>
              <a:rPr lang="en-US" dirty="0" smtClean="0">
                <a:sym typeface="Math1" panose="05000502060100000001" pitchFamily="2" charset="2"/>
              </a:rPr>
              <a:t> homomorphism into  M(X)  acting as an identity map on  X. </a:t>
            </a:r>
          </a:p>
          <a:p>
            <a:pPr marL="0" indent="0"/>
            <a:r>
              <a:rPr lang="en-US" dirty="0" smtClean="0">
                <a:sym typeface="Math1" panose="05000502060100000001" pitchFamily="2" charset="2"/>
              </a:rPr>
              <a:t>Two A-B </a:t>
            </a:r>
            <a:r>
              <a:rPr lang="en-US" dirty="0" err="1" smtClean="0">
                <a:sym typeface="Math1" panose="05000502060100000001" pitchFamily="2" charset="2"/>
              </a:rPr>
              <a:t>bimodules</a:t>
            </a:r>
            <a:r>
              <a:rPr lang="en-US" dirty="0" smtClean="0">
                <a:sym typeface="Math1" panose="05000502060100000001" pitchFamily="2" charset="2"/>
              </a:rPr>
              <a:t> satisfying (</a:t>
            </a:r>
            <a:r>
              <a:rPr lang="en-US" dirty="0" err="1" smtClean="0">
                <a:sym typeface="Math1" panose="05000502060100000001" pitchFamily="2" charset="2"/>
              </a:rPr>
              <a:t>i</a:t>
            </a:r>
            <a:r>
              <a:rPr lang="en-US" dirty="0" smtClean="0">
                <a:sym typeface="Math1" panose="05000502060100000001" pitchFamily="2" charset="2"/>
              </a:rPr>
              <a:t>)+(ii) are isomorphic to  M(X)  (uniqueness).</a:t>
            </a:r>
          </a:p>
          <a:p>
            <a:pPr marL="0" indent="0"/>
            <a:endParaRPr lang="en-US" dirty="0">
              <a:sym typeface="Math1" panose="05000502060100000001" pitchFamily="2" charset="2"/>
            </a:endParaRPr>
          </a:p>
          <a:p>
            <a:pPr marL="0" indent="0"/>
            <a:r>
              <a:rPr lang="en-US" dirty="0" err="1" smtClean="0">
                <a:sym typeface="Math1" panose="05000502060100000001" pitchFamily="2" charset="2"/>
              </a:rPr>
              <a:t>End</a:t>
            </a:r>
            <a:r>
              <a:rPr lang="en-US" baseline="-25000" dirty="0" err="1" smtClean="0">
                <a:sym typeface="Math1" panose="05000502060100000001" pitchFamily="2" charset="2"/>
              </a:rPr>
              <a:t>A</a:t>
            </a:r>
            <a:r>
              <a:rPr lang="en-US" dirty="0" smtClean="0">
                <a:sym typeface="Math1" panose="05000502060100000001" pitchFamily="2" charset="2"/>
              </a:rPr>
              <a:t>*(A,X) = M(X) = </a:t>
            </a:r>
            <a:r>
              <a:rPr lang="en-US" dirty="0" err="1" smtClean="0">
                <a:sym typeface="Math1" panose="05000502060100000001" pitchFamily="2" charset="2"/>
              </a:rPr>
              <a:t>End</a:t>
            </a:r>
            <a:r>
              <a:rPr lang="en-US" baseline="-25000" dirty="0" err="1" smtClean="0">
                <a:sym typeface="Math1" panose="05000502060100000001" pitchFamily="2" charset="2"/>
              </a:rPr>
              <a:t>B</a:t>
            </a:r>
            <a:r>
              <a:rPr lang="en-US" dirty="0" smtClean="0">
                <a:sym typeface="Math1" panose="05000502060100000001" pitchFamily="2" charset="2"/>
              </a:rPr>
              <a:t>*(X,B)   (m</a:t>
            </a:r>
            <a:r>
              <a:rPr lang="en-US" baseline="-25000" dirty="0" smtClean="0">
                <a:sym typeface="Math1" panose="05000502060100000001" pitchFamily="2" charset="2"/>
              </a:rPr>
              <a:t>A</a:t>
            </a:r>
            <a:r>
              <a:rPr lang="en-US" dirty="0" smtClean="0">
                <a:sym typeface="Math1" panose="05000502060100000001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 m 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(remember </a:t>
            </a:r>
            <a:r>
              <a:rPr lang="en-US" dirty="0" err="1" smtClean="0">
                <a:sym typeface="Wingdings" panose="05000000000000000000" pitchFamily="2" charset="2"/>
              </a:rPr>
              <a:t>adjointability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>
              <a:sym typeface="Math1" panose="05000502060100000001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dirty="0" smtClean="0"/>
              <a:t>The Linking </a:t>
            </a:r>
            <a:r>
              <a:rPr lang="de-DE" dirty="0" err="1" smtClean="0"/>
              <a:t>algebra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r>
              <a:rPr lang="de-DE" dirty="0" smtClean="0"/>
              <a:t>: </a:t>
            </a:r>
          </a:p>
          <a:p>
            <a:endParaRPr lang="de-DE" dirty="0"/>
          </a:p>
          <a:p>
            <a:r>
              <a:rPr lang="de-DE" dirty="0" smtClean="0"/>
              <a:t>                                 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coming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</a:t>
            </a:r>
            <a:r>
              <a:rPr lang="de-DE" dirty="0" err="1" smtClean="0"/>
              <a:t>actions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C*-</a:t>
            </a:r>
            <a:r>
              <a:rPr lang="de-DE" dirty="0" err="1" smtClean="0"/>
              <a:t>valued</a:t>
            </a:r>
            <a:r>
              <a:rPr lang="de-DE" dirty="0" smtClean="0"/>
              <a:t>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on  X .  </a:t>
            </a:r>
          </a:p>
          <a:p>
            <a:endParaRPr lang="de-DE" sz="1200" dirty="0" smtClean="0"/>
          </a:p>
          <a:p>
            <a:r>
              <a:rPr lang="de-DE" dirty="0" smtClean="0"/>
              <a:t>M(L(X)) =                            ,  but  L(M(X)) </a:t>
            </a:r>
            <a:r>
              <a:rPr lang="de-DE" dirty="0" smtClean="0">
                <a:sym typeface="Math1" panose="05000502060100000001" pitchFamily="2" charset="2"/>
              </a:rPr>
              <a:t>  M(L(X)) !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Nevertheless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M(L(X))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unitarily</a:t>
            </a:r>
            <a:r>
              <a:rPr lang="de-DE" dirty="0" smtClean="0"/>
              <a:t> </a:t>
            </a:r>
            <a:r>
              <a:rPr lang="de-DE" dirty="0" err="1" smtClean="0"/>
              <a:t>isomorphic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M(X) . </a:t>
            </a:r>
            <a:r>
              <a:rPr lang="de-DE" dirty="0" err="1" smtClean="0"/>
              <a:t>And</a:t>
            </a:r>
            <a:r>
              <a:rPr lang="de-DE" dirty="0" smtClean="0"/>
              <a:t>  M(L(X))  </a:t>
            </a:r>
            <a:r>
              <a:rPr lang="de-DE" dirty="0" err="1" smtClean="0"/>
              <a:t>might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.</a:t>
            </a:r>
          </a:p>
          <a:p>
            <a:r>
              <a:rPr lang="de-DE" dirty="0" smtClean="0"/>
              <a:t>So  M(X) 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non-</a:t>
            </a:r>
            <a:r>
              <a:rPr lang="de-DE" dirty="0" err="1" smtClean="0"/>
              <a:t>projective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2052662" cy="9583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1671"/>
            <a:ext cx="2235190" cy="9052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:</a:t>
            </a:r>
          </a:p>
          <a:p>
            <a:endParaRPr lang="de-DE" dirty="0"/>
          </a:p>
          <a:p>
            <a:r>
              <a:rPr lang="de-DE" dirty="0" smtClean="0"/>
              <a:t>  A=</a:t>
            </a:r>
            <a:r>
              <a:rPr lang="de-DE" dirty="0" smtClean="0">
                <a:sym typeface="Math5" panose="00000400000000000000" pitchFamily="2" charset="2"/>
              </a:rPr>
              <a:t> , X=l</a:t>
            </a:r>
            <a:r>
              <a:rPr lang="de-DE" baseline="-25000" dirty="0" smtClean="0">
                <a:sym typeface="Math5" panose="00000400000000000000" pitchFamily="2" charset="2"/>
              </a:rPr>
              <a:t>2</a:t>
            </a:r>
            <a:r>
              <a:rPr lang="de-DE" dirty="0" smtClean="0">
                <a:sym typeface="Math5" panose="00000400000000000000" pitchFamily="2" charset="2"/>
              </a:rPr>
              <a:t>  </a:t>
            </a:r>
            <a:r>
              <a:rPr lang="de-DE" dirty="0" smtClean="0"/>
              <a:t> </a:t>
            </a:r>
            <a:r>
              <a:rPr lang="de-DE" dirty="0"/>
              <a:t>̶ </a:t>
            </a:r>
            <a:r>
              <a:rPr lang="de-DE" dirty="0" smtClean="0"/>
              <a:t> </a:t>
            </a:r>
            <a:r>
              <a:rPr lang="de-DE" dirty="0" err="1" smtClean="0"/>
              <a:t>sep.</a:t>
            </a:r>
            <a:r>
              <a:rPr lang="de-DE" dirty="0" smtClean="0"/>
              <a:t> Hilbert </a:t>
            </a:r>
            <a:r>
              <a:rPr lang="de-DE" dirty="0" err="1" smtClean="0"/>
              <a:t>space</a:t>
            </a:r>
            <a:r>
              <a:rPr lang="de-DE" dirty="0" smtClean="0">
                <a:sym typeface="Math5" panose="00000400000000000000" pitchFamily="2" charset="2"/>
              </a:rPr>
              <a:t>, B=K</a:t>
            </a:r>
            <a:r>
              <a:rPr lang="de-DE" baseline="-25000" dirty="0" smtClean="0">
                <a:sym typeface="Math5" panose="00000400000000000000" pitchFamily="2" charset="2"/>
              </a:rPr>
              <a:t></a:t>
            </a:r>
            <a:r>
              <a:rPr lang="de-DE" dirty="0" smtClean="0">
                <a:sym typeface="Math5" panose="00000400000000000000" pitchFamily="2" charset="2"/>
              </a:rPr>
              <a:t>(l</a:t>
            </a:r>
            <a:r>
              <a:rPr lang="de-DE" baseline="-25000" dirty="0" smtClean="0">
                <a:sym typeface="Math5" panose="00000400000000000000" pitchFamily="2" charset="2"/>
              </a:rPr>
              <a:t>2</a:t>
            </a:r>
            <a:r>
              <a:rPr lang="de-DE" dirty="0" smtClean="0">
                <a:sym typeface="Math5" panose="00000400000000000000" pitchFamily="2" charset="2"/>
              </a:rPr>
              <a:t>)</a:t>
            </a:r>
            <a:r>
              <a:rPr lang="de-DE" dirty="0" smtClean="0"/>
              <a:t> </a:t>
            </a:r>
          </a:p>
          <a:p>
            <a:endParaRPr lang="de-DE" sz="1000" dirty="0" smtClean="0"/>
          </a:p>
          <a:p>
            <a:r>
              <a:rPr lang="de-DE" dirty="0" smtClean="0"/>
              <a:t>                                                           </a:t>
            </a:r>
            <a:r>
              <a:rPr lang="de-DE" dirty="0" smtClean="0">
                <a:sym typeface="Math5" panose="00000400000000000000" pitchFamily="2" charset="2"/>
              </a:rPr>
              <a:t>     l</a:t>
            </a:r>
            <a:r>
              <a:rPr lang="de-DE" baseline="-25000" dirty="0" smtClean="0">
                <a:sym typeface="Math5" panose="00000400000000000000" pitchFamily="2" charset="2"/>
              </a:rPr>
              <a:t>2</a:t>
            </a:r>
            <a:endParaRPr lang="de-DE" baseline="-25000" dirty="0"/>
          </a:p>
          <a:p>
            <a:r>
              <a:rPr lang="de-DE" dirty="0" smtClean="0"/>
              <a:t>  M(X)=X   ̶ 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,   L(M(X)) =   </a:t>
            </a:r>
            <a:r>
              <a:rPr lang="de-DE" dirty="0" smtClean="0">
                <a:sym typeface="Math5" panose="00000400000000000000" pitchFamily="2" charset="2"/>
              </a:rPr>
              <a:t> l</a:t>
            </a:r>
            <a:r>
              <a:rPr lang="de-DE" baseline="-25000" dirty="0" smtClean="0">
                <a:sym typeface="Math5" panose="00000400000000000000" pitchFamily="2" charset="2"/>
              </a:rPr>
              <a:t>2</a:t>
            </a:r>
            <a:r>
              <a:rPr lang="de-DE" dirty="0" smtClean="0">
                <a:sym typeface="Math5" panose="00000400000000000000" pitchFamily="2" charset="2"/>
              </a:rPr>
              <a:t>  K</a:t>
            </a:r>
            <a:r>
              <a:rPr lang="de-DE" baseline="-25000" dirty="0">
                <a:sym typeface="Math5" panose="00000400000000000000" pitchFamily="2" charset="2"/>
              </a:rPr>
              <a:t> </a:t>
            </a:r>
            <a:r>
              <a:rPr lang="de-DE" dirty="0">
                <a:sym typeface="Math5" panose="00000400000000000000" pitchFamily="2" charset="2"/>
              </a:rPr>
              <a:t>(l</a:t>
            </a:r>
            <a:r>
              <a:rPr lang="de-DE" baseline="-25000" dirty="0">
                <a:sym typeface="Math5" panose="00000400000000000000" pitchFamily="2" charset="2"/>
              </a:rPr>
              <a:t>2</a:t>
            </a:r>
            <a:r>
              <a:rPr lang="de-DE" dirty="0" smtClean="0">
                <a:sym typeface="Math5" panose="00000400000000000000" pitchFamily="2" charset="2"/>
              </a:rPr>
              <a:t>)   = L(X) </a:t>
            </a:r>
          </a:p>
          <a:p>
            <a:endParaRPr lang="de-DE" dirty="0" smtClean="0">
              <a:sym typeface="Math5" panose="00000400000000000000" pitchFamily="2" charset="2"/>
            </a:endParaRPr>
          </a:p>
          <a:p>
            <a:r>
              <a:rPr lang="de-DE" dirty="0" smtClean="0">
                <a:sym typeface="Math5" panose="00000400000000000000" pitchFamily="2" charset="2"/>
              </a:rPr>
              <a:t>                    </a:t>
            </a:r>
            <a:r>
              <a:rPr lang="de-DE" dirty="0">
                <a:sym typeface="Math5" panose="00000400000000000000" pitchFamily="2" charset="2"/>
              </a:rPr>
              <a:t>     </a:t>
            </a:r>
            <a:r>
              <a:rPr lang="de-DE" dirty="0" smtClean="0">
                <a:sym typeface="Math5" panose="00000400000000000000" pitchFamily="2" charset="2"/>
              </a:rPr>
              <a:t>l</a:t>
            </a:r>
            <a:r>
              <a:rPr lang="de-DE" baseline="-25000" dirty="0" smtClean="0">
                <a:sym typeface="Math5" panose="00000400000000000000" pitchFamily="2" charset="2"/>
              </a:rPr>
              <a:t>2</a:t>
            </a:r>
            <a:endParaRPr lang="de-DE" dirty="0">
              <a:sym typeface="Math5" panose="00000400000000000000" pitchFamily="2" charset="2"/>
            </a:endParaRPr>
          </a:p>
          <a:p>
            <a:r>
              <a:rPr lang="de-DE" dirty="0" smtClean="0">
                <a:sym typeface="Math5" panose="00000400000000000000" pitchFamily="2" charset="2"/>
              </a:rPr>
              <a:t>  M(L(X)) =   </a:t>
            </a:r>
            <a:r>
              <a:rPr lang="de-DE" dirty="0">
                <a:sym typeface="Math5" panose="00000400000000000000" pitchFamily="2" charset="2"/>
              </a:rPr>
              <a:t>l</a:t>
            </a:r>
            <a:r>
              <a:rPr lang="de-DE" baseline="-25000" dirty="0">
                <a:sym typeface="Math5" panose="00000400000000000000" pitchFamily="2" charset="2"/>
              </a:rPr>
              <a:t>2</a:t>
            </a:r>
            <a:r>
              <a:rPr lang="de-DE" dirty="0">
                <a:sym typeface="Math5" panose="00000400000000000000" pitchFamily="2" charset="2"/>
              </a:rPr>
              <a:t>  </a:t>
            </a:r>
            <a:r>
              <a:rPr lang="de-DE" dirty="0" smtClean="0">
                <a:sym typeface="Math5" panose="00000400000000000000" pitchFamily="2" charset="2"/>
              </a:rPr>
              <a:t>B</a:t>
            </a:r>
            <a:r>
              <a:rPr lang="de-DE" baseline="-25000" dirty="0" smtClean="0">
                <a:sym typeface="Math5" panose="00000400000000000000" pitchFamily="2" charset="2"/>
              </a:rPr>
              <a:t> </a:t>
            </a:r>
            <a:r>
              <a:rPr lang="de-DE" baseline="-25000" dirty="0">
                <a:sym typeface="Math5" panose="00000400000000000000" pitchFamily="2" charset="2"/>
              </a:rPr>
              <a:t></a:t>
            </a:r>
            <a:r>
              <a:rPr lang="de-DE" dirty="0">
                <a:sym typeface="Math5" panose="00000400000000000000" pitchFamily="2" charset="2"/>
              </a:rPr>
              <a:t>(l</a:t>
            </a:r>
            <a:r>
              <a:rPr lang="de-DE" baseline="-25000" dirty="0">
                <a:sym typeface="Math5" panose="00000400000000000000" pitchFamily="2" charset="2"/>
              </a:rPr>
              <a:t>2</a:t>
            </a:r>
            <a:r>
              <a:rPr lang="de-DE" dirty="0">
                <a:sym typeface="Math5" panose="00000400000000000000" pitchFamily="2" charset="2"/>
              </a:rPr>
              <a:t>)</a:t>
            </a:r>
            <a:r>
              <a:rPr lang="de-DE" dirty="0" smtClean="0"/>
              <a:t> </a:t>
            </a:r>
            <a:endParaRPr lang="de-DE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81940" cy="8229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73" y="2492896"/>
            <a:ext cx="220980" cy="8534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1048"/>
            <a:ext cx="281940" cy="8229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22" y="3861048"/>
            <a:ext cx="220980" cy="8534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Example</a:t>
            </a:r>
            <a:endParaRPr lang="de-DE" b="1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16747"/>
            <a:ext cx="3096344" cy="12260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0" y="3486535"/>
            <a:ext cx="8813902" cy="19717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 (</a:t>
            </a:r>
            <a:r>
              <a:rPr lang="de-DE" b="1" dirty="0" err="1" smtClean="0"/>
              <a:t>continued</a:t>
            </a:r>
            <a:r>
              <a:rPr lang="de-DE" b="1" dirty="0" smtClean="0"/>
              <a:t>)</a:t>
            </a:r>
          </a:p>
          <a:p>
            <a:endParaRPr lang="de-DE" dirty="0"/>
          </a:p>
          <a:p>
            <a:r>
              <a:rPr lang="en-US" dirty="0" smtClean="0"/>
              <a:t>Consider  A  as a Hilbert A-module over itself in two ways: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a,b</a:t>
            </a:r>
            <a:r>
              <a:rPr lang="en-US" dirty="0" smtClean="0"/>
              <a:t>&gt;</a:t>
            </a:r>
            <a:r>
              <a:rPr lang="en-US" baseline="-25000" dirty="0" smtClean="0"/>
              <a:t>A</a:t>
            </a:r>
            <a:r>
              <a:rPr lang="en-US" dirty="0" smtClean="0"/>
              <a:t>  :=  a*b    for  </a:t>
            </a:r>
            <a:r>
              <a:rPr lang="en-US" dirty="0" err="1" smtClean="0"/>
              <a:t>a,b</a:t>
            </a:r>
            <a:r>
              <a:rPr lang="en-US" dirty="0" smtClean="0"/>
              <a:t> in A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a,b</a:t>
            </a:r>
            <a:r>
              <a:rPr lang="en-US" dirty="0" smtClean="0"/>
              <a:t>&gt;</a:t>
            </a:r>
            <a:r>
              <a:rPr lang="en-US" baseline="-25000" dirty="0" smtClean="0"/>
              <a:t>1</a:t>
            </a:r>
            <a:r>
              <a:rPr lang="en-US" dirty="0" smtClean="0"/>
              <a:t>  :=  a*T*Tb  = &lt;T(a),T(b)&gt;</a:t>
            </a:r>
            <a:r>
              <a:rPr lang="en-US" baseline="-25000" dirty="0" smtClean="0"/>
              <a:t>A</a:t>
            </a:r>
            <a:r>
              <a:rPr lang="en-US" dirty="0" smtClean="0"/>
              <a:t>   for  </a:t>
            </a:r>
            <a:r>
              <a:rPr lang="en-US" dirty="0" err="1" smtClean="0"/>
              <a:t>a,b</a:t>
            </a:r>
            <a:r>
              <a:rPr lang="en-US" dirty="0" smtClean="0"/>
              <a:t> in A</a:t>
            </a:r>
          </a:p>
          <a:p>
            <a:endParaRPr lang="en-US" dirty="0" smtClean="0"/>
          </a:p>
          <a:p>
            <a:r>
              <a:rPr lang="en-US" dirty="0" smtClean="0"/>
              <a:t>One can calculate: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841"/>
            <a:ext cx="9144000" cy="8397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08" y="2216742"/>
            <a:ext cx="4027413" cy="8522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8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de-DE" b="1" dirty="0" err="1" smtClean="0"/>
              <a:t>Example</a:t>
            </a:r>
            <a:r>
              <a:rPr lang="de-DE" b="1" dirty="0"/>
              <a:t> (</a:t>
            </a:r>
            <a:r>
              <a:rPr lang="de-DE" b="1" dirty="0" err="1"/>
              <a:t>continued</a:t>
            </a:r>
            <a:r>
              <a:rPr lang="de-DE" b="1" dirty="0"/>
              <a:t>)</a:t>
            </a:r>
          </a:p>
          <a:p>
            <a:endParaRPr lang="de-DE" b="1" dirty="0" smtClean="0"/>
          </a:p>
          <a:p>
            <a:endParaRPr lang="de-DE" dirty="0"/>
          </a:p>
          <a:p>
            <a:r>
              <a:rPr lang="de-DE" dirty="0" err="1" smtClean="0"/>
              <a:t>Then</a:t>
            </a:r>
            <a:r>
              <a:rPr lang="de-DE" dirty="0" smtClean="0"/>
              <a:t>:</a:t>
            </a:r>
          </a:p>
          <a:p>
            <a:endParaRPr lang="de-DE" sz="1600" dirty="0"/>
          </a:p>
          <a:p>
            <a:r>
              <a:rPr lang="de-DE" dirty="0" smtClean="0"/>
              <a:t>A = K</a:t>
            </a:r>
            <a:r>
              <a:rPr lang="de-DE" baseline="-25000" dirty="0" smtClean="0"/>
              <a:t>A</a:t>
            </a:r>
            <a:r>
              <a:rPr lang="de-DE" dirty="0" smtClean="0"/>
              <a:t>(A)  ≠   K</a:t>
            </a:r>
            <a:r>
              <a:rPr lang="de-DE" baseline="-25000" dirty="0" smtClean="0"/>
              <a:t>A,1</a:t>
            </a:r>
            <a:r>
              <a:rPr lang="de-DE" dirty="0" smtClean="0"/>
              <a:t>(A)  *-</a:t>
            </a:r>
            <a:r>
              <a:rPr lang="de-DE" dirty="0" err="1" smtClean="0"/>
              <a:t>isomorphically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C*-</a:t>
            </a:r>
            <a:r>
              <a:rPr lang="de-DE" dirty="0" err="1" smtClean="0"/>
              <a:t>algebras</a:t>
            </a:r>
            <a:endParaRPr lang="de-DE" dirty="0" smtClean="0"/>
          </a:p>
          <a:p>
            <a:endParaRPr lang="de-DE" sz="1000" dirty="0" smtClean="0"/>
          </a:p>
          <a:p>
            <a:r>
              <a:rPr lang="de-DE" dirty="0" smtClean="0"/>
              <a:t>M(A)=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*(A)  ≠  End</a:t>
            </a:r>
            <a:r>
              <a:rPr lang="de-DE" baseline="-25000" dirty="0" smtClean="0"/>
              <a:t>A,1</a:t>
            </a:r>
            <a:r>
              <a:rPr lang="de-DE" dirty="0" smtClean="0"/>
              <a:t>*(A) </a:t>
            </a:r>
            <a:r>
              <a:rPr lang="de-DE" dirty="0"/>
              <a:t>*-</a:t>
            </a:r>
            <a:r>
              <a:rPr lang="de-DE" dirty="0" err="1"/>
              <a:t>isomorphically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C*-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</a:t>
            </a:r>
            <a:r>
              <a:rPr lang="de-DE" dirty="0" err="1" smtClean="0"/>
              <a:t>algebras</a:t>
            </a:r>
            <a:endParaRPr lang="de-DE" dirty="0" smtClean="0"/>
          </a:p>
          <a:p>
            <a:r>
              <a:rPr lang="de-DE" dirty="0" smtClean="0"/>
              <a:t>cf. [11].</a:t>
            </a:r>
          </a:p>
          <a:p>
            <a:endParaRPr lang="de-DE" dirty="0" smtClean="0"/>
          </a:p>
          <a:p>
            <a:r>
              <a:rPr lang="de-DE" dirty="0" err="1" smtClean="0"/>
              <a:t>Either</a:t>
            </a:r>
            <a:r>
              <a:rPr lang="de-DE" dirty="0" smtClean="0"/>
              <a:t> M(A)=LM(A) </a:t>
            </a:r>
            <a:r>
              <a:rPr lang="de-DE" dirty="0" err="1" smtClean="0"/>
              <a:t>and</a:t>
            </a:r>
            <a:r>
              <a:rPr lang="de-DE" dirty="0" smtClean="0"/>
              <a:t> LM(A)=QM(A), </a:t>
            </a:r>
          </a:p>
          <a:p>
            <a:r>
              <a:rPr lang="de-DE" dirty="0" err="1" smtClean="0"/>
              <a:t>or</a:t>
            </a:r>
            <a:r>
              <a:rPr lang="de-DE" dirty="0" smtClean="0"/>
              <a:t> M(A) </a:t>
            </a:r>
            <a:r>
              <a:rPr lang="de-DE" dirty="0" smtClean="0">
                <a:sym typeface="Math1" panose="05000502060100000001" pitchFamily="2" charset="2"/>
              </a:rPr>
              <a:t> LM(A)  QM(A)</a:t>
            </a:r>
            <a:r>
              <a:rPr lang="de-DE" dirty="0" smtClean="0"/>
              <a:t>,                    cf.</a:t>
            </a:r>
            <a:r>
              <a:rPr lang="de-DE" dirty="0"/>
              <a:t> [8, </a:t>
            </a:r>
            <a:r>
              <a:rPr lang="de-DE" dirty="0" err="1"/>
              <a:t>Cor</a:t>
            </a:r>
            <a:r>
              <a:rPr lang="de-DE" dirty="0"/>
              <a:t>. 4.18].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dirty="0" smtClean="0"/>
              <a:t>Multiplier </a:t>
            </a:r>
            <a:r>
              <a:rPr lang="de-DE" altLang="de-DE" sz="4000" b="1" dirty="0" err="1" smtClean="0"/>
              <a:t>modules</a:t>
            </a:r>
            <a:r>
              <a:rPr lang="de-DE" altLang="de-DE" sz="4000" b="1" dirty="0" smtClean="0"/>
              <a:t> </a:t>
            </a:r>
            <a:r>
              <a:rPr lang="de-DE" altLang="de-DE" sz="4000" b="1" dirty="0" err="1" smtClean="0"/>
              <a:t>of</a:t>
            </a:r>
            <a:r>
              <a:rPr lang="de-DE" altLang="de-DE" sz="4000" b="1" dirty="0" smtClean="0"/>
              <a:t> Hilbert C*-modules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28</a:t>
            </a:fld>
            <a:endParaRPr lang="de-DE" altLang="de-DE" sz="100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7957318" cy="5148262"/>
          </a:xfrm>
        </p:spPr>
        <p:txBody>
          <a:bodyPr/>
          <a:lstStyle/>
          <a:p>
            <a:r>
              <a:rPr lang="en-US" dirty="0" smtClean="0"/>
              <a:t>There is a </a:t>
            </a:r>
            <a:r>
              <a:rPr lang="en-US" b="1" dirty="0" smtClean="0"/>
              <a:t>second / third </a:t>
            </a:r>
            <a:r>
              <a:rPr lang="en-US" b="1" i="1" dirty="0" smtClean="0"/>
              <a:t>approach </a:t>
            </a:r>
            <a:r>
              <a:rPr lang="en-US" dirty="0" smtClean="0"/>
              <a:t>to a theory of multiplier modules of Hilbert C*-modules.</a:t>
            </a:r>
          </a:p>
          <a:p>
            <a:endParaRPr lang="en-US" dirty="0" smtClean="0"/>
          </a:p>
          <a:p>
            <a:r>
              <a:rPr lang="en-US" dirty="0" smtClean="0"/>
              <a:t>I would like to stay with the approach by Damir </a:t>
            </a:r>
            <a:r>
              <a:rPr lang="en-US" dirty="0" err="1" smtClean="0"/>
              <a:t>Bakić</a:t>
            </a:r>
            <a:r>
              <a:rPr lang="en-US" dirty="0" smtClean="0"/>
              <a:t> and Boris </a:t>
            </a:r>
            <a:r>
              <a:rPr lang="en-US" dirty="0" err="1" smtClean="0"/>
              <a:t>Guljaš</a:t>
            </a:r>
            <a:r>
              <a:rPr lang="en-US" dirty="0" smtClean="0"/>
              <a:t> (2003) in [5,6] which focusses on </a:t>
            </a:r>
            <a:br>
              <a:rPr lang="en-US" dirty="0" smtClean="0"/>
            </a:br>
            <a:r>
              <a:rPr lang="en-US" dirty="0" smtClean="0"/>
              <a:t>a given C*-algebra  A  and on a given </a:t>
            </a:r>
            <a:r>
              <a:rPr lang="en-US" i="1" dirty="0" smtClean="0"/>
              <a:t>full Hilbert </a:t>
            </a:r>
            <a:br>
              <a:rPr lang="en-US" i="1" dirty="0" smtClean="0"/>
            </a:br>
            <a:r>
              <a:rPr lang="en-US" i="1" dirty="0" smtClean="0"/>
              <a:t>A-module</a:t>
            </a:r>
            <a:r>
              <a:rPr lang="en-US" dirty="0" smtClean="0"/>
              <a:t>  {X, &lt;.,.&gt;}   where the A-valued inner product  &lt;.,.&gt;  on  X  is considered within its class of </a:t>
            </a:r>
            <a:r>
              <a:rPr lang="en-US" i="1" dirty="0" smtClean="0"/>
              <a:t>unitary equivalence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allows to rely on the notions of "compact" and </a:t>
            </a:r>
            <a:r>
              <a:rPr lang="en-US" dirty="0" err="1" smtClean="0"/>
              <a:t>adjointable</a:t>
            </a:r>
            <a:r>
              <a:rPr lang="en-US" dirty="0" smtClean="0"/>
              <a:t> operators without reference to possibly existing not unitary equivalent inner products on  X  inducing equivalent norms.  K</a:t>
            </a:r>
            <a:r>
              <a:rPr lang="en-US" baseline="-25000" dirty="0" smtClean="0"/>
              <a:t>A</a:t>
            </a:r>
            <a:r>
              <a:rPr lang="en-US" dirty="0" smtClean="0"/>
              <a:t>(X)  becomes unique.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de-DE" dirty="0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/>
          <a:lstStyle/>
          <a:p>
            <a:r>
              <a:rPr lang="en-US" altLang="de-DE" sz="4000" b="1" dirty="0" smtClean="0"/>
              <a:t>Motivations from </a:t>
            </a:r>
            <a:r>
              <a:rPr lang="en-US" altLang="de-DE" sz="4000" b="1" dirty="0" err="1" smtClean="0"/>
              <a:t>groupoid</a:t>
            </a:r>
            <a:r>
              <a:rPr lang="en-US" altLang="de-DE" sz="4000" b="1" dirty="0" smtClean="0"/>
              <a:t> theory …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en-US" altLang="de-DE" sz="1000" smtClean="0"/>
              <a:pPr>
                <a:spcBef>
                  <a:spcPct val="0"/>
                </a:spcBef>
              </a:pPr>
              <a:t>3</a:t>
            </a:fld>
            <a:endParaRPr lang="en-US" altLang="de-DE" sz="1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6371" y="836712"/>
                <a:ext cx="8317358" cy="5459412"/>
              </a:xfrm>
            </p:spPr>
            <p:txBody>
              <a:bodyPr/>
              <a:lstStyle/>
              <a:p>
                <a:r>
                  <a:rPr lang="de-DE" b="1" dirty="0" smtClean="0"/>
                  <a:t>Multiplier </a:t>
                </a:r>
                <a:r>
                  <a:rPr lang="de-DE" b="1" dirty="0" err="1" smtClean="0"/>
                  <a:t>modules</a:t>
                </a:r>
                <a:r>
                  <a:rPr lang="de-DE" b="1" dirty="0" smtClean="0"/>
                  <a:t> ([5,6])</a:t>
                </a:r>
              </a:p>
              <a:p>
                <a:endParaRPr lang="de-DE" sz="1000" dirty="0"/>
              </a:p>
              <a:p>
                <a:r>
                  <a:rPr lang="en-US" sz="2400" dirty="0"/>
                  <a:t>Let </a:t>
                </a:r>
                <a:r>
                  <a:rPr lang="en-US" sz="2400" dirty="0" smtClean="0"/>
                  <a:t> {X,</a:t>
                </a:r>
                <a:r>
                  <a:rPr lang="en-US" sz="2400" dirty="0"/>
                  <a:t> &lt;.,.&gt;}</a:t>
                </a:r>
                <a:r>
                  <a:rPr lang="en-US" sz="2400" dirty="0" smtClean="0"/>
                  <a:t> be </a:t>
                </a:r>
                <a:r>
                  <a:rPr lang="en-US" sz="2400" dirty="0"/>
                  <a:t>a full Hilbert C*-module over a </a:t>
                </a:r>
                <a:r>
                  <a:rPr lang="en-US" sz="2400" dirty="0" smtClean="0"/>
                  <a:t>given </a:t>
                </a:r>
                <a:br>
                  <a:rPr lang="en-US" sz="2400" dirty="0" smtClean="0"/>
                </a:br>
                <a:r>
                  <a:rPr lang="en-US" sz="2400" dirty="0" smtClean="0"/>
                  <a:t>(non-</a:t>
                </a:r>
                <a:r>
                  <a:rPr lang="en-US" sz="2400" dirty="0" err="1" smtClean="0"/>
                  <a:t>unital</a:t>
                </a:r>
                <a:r>
                  <a:rPr lang="en-US" sz="2400" dirty="0" smtClean="0"/>
                  <a:t>) </a:t>
                </a:r>
                <a:r>
                  <a:rPr lang="en-US" sz="2400" dirty="0"/>
                  <a:t>C*-algebra </a:t>
                </a:r>
                <a:r>
                  <a:rPr lang="en-US" sz="2400" dirty="0" smtClean="0"/>
                  <a:t> A . </a:t>
                </a:r>
                <a:r>
                  <a:rPr lang="en-US" sz="2400" dirty="0"/>
                  <a:t>An extension of </a:t>
                </a:r>
                <a:r>
                  <a:rPr lang="en-US" sz="2400" dirty="0" smtClean="0"/>
                  <a:t> X  is </a:t>
                </a:r>
                <a:r>
                  <a:rPr lang="en-US" sz="2400" dirty="0"/>
                  <a:t>a triple </a:t>
                </a:r>
                <a:r>
                  <a:rPr lang="en-US" sz="2400" dirty="0" smtClean="0"/>
                  <a:t> (Y,B,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) such </a:t>
                </a:r>
                <a:r>
                  <a:rPr lang="de-DE" sz="2400" dirty="0" err="1" smtClean="0"/>
                  <a:t>that</a:t>
                </a:r>
                <a:endParaRPr lang="de-DE" sz="2400" dirty="0"/>
              </a:p>
              <a:p>
                <a:r>
                  <a:rPr lang="en-US" sz="2400" dirty="0"/>
                  <a:t>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B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 C*-algebra </a:t>
                </a:r>
                <a:r>
                  <a:rPr lang="en-US" sz="2400" dirty="0" smtClean="0"/>
                  <a:t>containing  </a:t>
                </a:r>
                <a:r>
                  <a:rPr lang="en-US" sz="2400" dirty="0"/>
                  <a:t>A </a:t>
                </a:r>
                <a:r>
                  <a:rPr lang="en-US" sz="2400" dirty="0" smtClean="0"/>
                  <a:t> as </a:t>
                </a:r>
                <a:r>
                  <a:rPr lang="en-US" sz="2400" dirty="0"/>
                  <a:t>a two-sided norm-closed ideal.</a:t>
                </a:r>
              </a:p>
              <a:p>
                <a:r>
                  <a:rPr lang="en-US" sz="2400" dirty="0"/>
                  <a:t>(ii) Y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 Hilbert B-module.</a:t>
                </a:r>
              </a:p>
              <a:p>
                <a:r>
                  <a:rPr lang="en-US" sz="2400" dirty="0"/>
                  <a:t>(iii) </a:t>
                </a:r>
                <a:r>
                  <a:rPr lang="el-GR" sz="2400" dirty="0"/>
                  <a:t>Φ 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X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Y </a:t>
                </a:r>
                <a:r>
                  <a:rPr lang="en-US" sz="2400" dirty="0" smtClean="0"/>
                  <a:t>  is </a:t>
                </a:r>
                <a:r>
                  <a:rPr lang="en-US" sz="2400" dirty="0"/>
                  <a:t>a bounded module map satisfying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&lt;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(x), 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(y)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baseline="-25000" dirty="0"/>
                  <a:t>Y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&lt;</a:t>
                </a:r>
                <a:r>
                  <a:rPr lang="en-US" sz="2400" dirty="0" err="1" smtClean="0"/>
                  <a:t>x,y</a:t>
                </a:r>
                <a:r>
                  <a:rPr lang="en-US" sz="2400" dirty="0" smtClean="0"/>
                  <a:t>&gt;</a:t>
                </a:r>
                <a:r>
                  <a:rPr lang="en-US" sz="2400" baseline="-25000" dirty="0" smtClean="0"/>
                  <a:t>X</a:t>
                </a:r>
                <a:r>
                  <a:rPr lang="en-US" sz="2400" dirty="0" smtClean="0"/>
                  <a:t>  for </a:t>
                </a:r>
                <a:r>
                  <a:rPr lang="de-DE" sz="2400" dirty="0" err="1" smtClean="0"/>
                  <a:t>any</a:t>
                </a:r>
                <a:r>
                  <a:rPr lang="de-DE" sz="2400" dirty="0" smtClean="0"/>
                  <a:t>   </a:t>
                </a:r>
                <a:r>
                  <a:rPr lang="de-DE" sz="2400" dirty="0" err="1" smtClean="0"/>
                  <a:t>x,y</a:t>
                </a:r>
                <a:r>
                  <a:rPr lang="de-DE" sz="2400" dirty="0" smtClean="0"/>
                  <a:t> in </a:t>
                </a:r>
                <a:r>
                  <a:rPr lang="de-DE" sz="2400" dirty="0"/>
                  <a:t>X.</a:t>
                </a:r>
              </a:p>
              <a:p>
                <a:r>
                  <a:rPr lang="de-DE" sz="2400" dirty="0"/>
                  <a:t>(iv) </a:t>
                </a:r>
                <a:r>
                  <a:rPr lang="de-DE" sz="2400" dirty="0" smtClean="0"/>
                  <a:t>Im(</a:t>
                </a:r>
                <a:r>
                  <a:rPr lang="el-GR" sz="2400" dirty="0" smtClean="0"/>
                  <a:t>Φ</a:t>
                </a:r>
                <a:r>
                  <a:rPr lang="de-DE" sz="2400" dirty="0" smtClean="0"/>
                  <a:t>) </a:t>
                </a:r>
                <a:r>
                  <a:rPr lang="de-DE" sz="2400" dirty="0"/>
                  <a:t>= </a:t>
                </a:r>
                <a:r>
                  <a:rPr lang="de-DE" sz="2400" dirty="0" smtClean="0"/>
                  <a:t>Y</a:t>
                </a:r>
                <a:r>
                  <a:rPr lang="de-DE" sz="2400" b="1" baseline="30000" dirty="0" smtClean="0"/>
                  <a:t>.</a:t>
                </a:r>
                <a:r>
                  <a:rPr lang="de-DE" sz="2400" dirty="0" smtClean="0"/>
                  <a:t>A </a:t>
                </a:r>
                <a:r>
                  <a:rPr lang="de-DE" sz="2400" dirty="0"/>
                  <a:t>= {</a:t>
                </a:r>
                <a:r>
                  <a:rPr lang="de-DE" sz="2400" dirty="0" err="1" smtClean="0"/>
                  <a:t>za</a:t>
                </a:r>
                <a:r>
                  <a:rPr lang="de-DE" sz="2400" dirty="0" smtClean="0"/>
                  <a:t> </a:t>
                </a:r>
                <a:r>
                  <a:rPr lang="de-DE" sz="2400" dirty="0"/>
                  <a:t>: z </a:t>
                </a:r>
                <a:r>
                  <a:rPr lang="de-DE" sz="2400" dirty="0" smtClean="0"/>
                  <a:t>in Y, </a:t>
                </a:r>
                <a:r>
                  <a:rPr lang="de-DE" sz="2400" dirty="0"/>
                  <a:t>a </a:t>
                </a:r>
                <a:r>
                  <a:rPr lang="de-DE" sz="2400" dirty="0" smtClean="0"/>
                  <a:t>in A} </a:t>
                </a:r>
                <a:r>
                  <a:rPr lang="de-DE" sz="2400" dirty="0"/>
                  <a:t>= {</a:t>
                </a:r>
                <a:r>
                  <a:rPr lang="de-DE" sz="2400" dirty="0" smtClean="0"/>
                  <a:t>x in </a:t>
                </a:r>
                <a:r>
                  <a:rPr lang="de-DE" sz="2400" dirty="0"/>
                  <a:t>Y : </a:t>
                </a:r>
                <a:r>
                  <a:rPr lang="en-US" sz="2400" dirty="0"/>
                  <a:t>&lt;</a:t>
                </a:r>
                <a:r>
                  <a:rPr lang="de-DE" sz="2400" dirty="0" err="1" smtClean="0"/>
                  <a:t>x,x</a:t>
                </a:r>
                <a:r>
                  <a:rPr lang="en-US" sz="2400" dirty="0"/>
                  <a:t>&gt;</a:t>
                </a:r>
                <a:r>
                  <a:rPr lang="de-DE" sz="2400" dirty="0" smtClean="0"/>
                  <a:t> in A}</a:t>
                </a:r>
              </a:p>
              <a:p>
                <a:endParaRPr lang="de-DE" sz="1600" dirty="0"/>
              </a:p>
              <a:p>
                <a:r>
                  <a:rPr lang="en-US" sz="2400" dirty="0" smtClean="0"/>
                  <a:t>The triple  </a:t>
                </a:r>
                <a:r>
                  <a:rPr lang="en-US" sz="2400" dirty="0"/>
                  <a:t>(Y,B,</a:t>
                </a:r>
                <a:r>
                  <a:rPr lang="el-GR" sz="2400" dirty="0"/>
                  <a:t>Φ</a:t>
                </a:r>
                <a:r>
                  <a:rPr lang="en-US" sz="2400" dirty="0"/>
                  <a:t>)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an </a:t>
                </a:r>
                <a:r>
                  <a:rPr lang="en-US" sz="2400" dirty="0" smtClean="0"/>
                  <a:t>essential </a:t>
                </a:r>
                <a:r>
                  <a:rPr lang="en-US" sz="2400" dirty="0"/>
                  <a:t>extension of </a:t>
                </a:r>
                <a:r>
                  <a:rPr lang="en-US" sz="2400" dirty="0" smtClean="0"/>
                  <a:t> X, </a:t>
                </a:r>
                <a:r>
                  <a:rPr lang="en-US" sz="2400" dirty="0"/>
                  <a:t>if </a:t>
                </a:r>
                <a:r>
                  <a:rPr lang="en-US" sz="2400" dirty="0" smtClean="0"/>
                  <a:t> A  is </a:t>
                </a:r>
                <a:r>
                  <a:rPr lang="en-US" sz="2400" dirty="0"/>
                  <a:t>an essential ideal of </a:t>
                </a:r>
                <a:r>
                  <a:rPr lang="en-US" sz="2400" dirty="0" smtClean="0"/>
                  <a:t> B.  Then  M(X)  is the maximal one.</a:t>
                </a:r>
                <a:endParaRPr lang="de-DE" sz="2400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6371" y="836712"/>
                <a:ext cx="8317358" cy="5459412"/>
              </a:xfrm>
              <a:blipFill>
                <a:blip r:embed="rId2"/>
                <a:stretch>
                  <a:fillRect l="-2346" t="-1674" r="-1686" b="-8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58155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6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Multiplier </a:t>
            </a:r>
            <a:r>
              <a:rPr lang="de-DE" b="1" dirty="0" err="1" smtClean="0"/>
              <a:t>modules</a:t>
            </a:r>
            <a:r>
              <a:rPr lang="de-DE" b="1" dirty="0" smtClean="0"/>
              <a:t> ([5,6])</a:t>
            </a:r>
          </a:p>
          <a:p>
            <a:endParaRPr lang="de-DE" sz="1600" dirty="0"/>
          </a:p>
          <a:p>
            <a:r>
              <a:rPr lang="en-US" dirty="0"/>
              <a:t>Let </a:t>
            </a:r>
            <a:r>
              <a:rPr lang="en-US" dirty="0" smtClean="0"/>
              <a:t> {X,&lt;.,.&gt;}  </a:t>
            </a:r>
            <a:r>
              <a:rPr lang="en-US" dirty="0"/>
              <a:t>be a (not necessarily full) Hilbert C*-module over a </a:t>
            </a:r>
            <a:r>
              <a:rPr lang="en-US" dirty="0" smtClean="0"/>
              <a:t>given (non-</a:t>
            </a:r>
            <a:r>
              <a:rPr lang="en-US" dirty="0" err="1" smtClean="0"/>
              <a:t>unital</a:t>
            </a:r>
            <a:r>
              <a:rPr lang="en-US" dirty="0" smtClean="0"/>
              <a:t>) </a:t>
            </a:r>
            <a:r>
              <a:rPr lang="en-US" dirty="0"/>
              <a:t>C*-algebra </a:t>
            </a:r>
            <a:r>
              <a:rPr lang="en-US" dirty="0" smtClean="0"/>
              <a:t> A</a:t>
            </a:r>
            <a:r>
              <a:rPr lang="en-US" dirty="0"/>
              <a:t>. Denote by M(X</a:t>
            </a:r>
            <a:r>
              <a:rPr lang="en-US" dirty="0" smtClean="0"/>
              <a:t>)  </a:t>
            </a:r>
            <a:r>
              <a:rPr lang="en-US" dirty="0"/>
              <a:t>the set of all </a:t>
            </a:r>
            <a:r>
              <a:rPr lang="en-US" dirty="0" err="1" smtClean="0"/>
              <a:t>adjointable</a:t>
            </a:r>
            <a:r>
              <a:rPr lang="en-US" dirty="0"/>
              <a:t> </a:t>
            </a:r>
            <a:r>
              <a:rPr lang="en-US" dirty="0" smtClean="0"/>
              <a:t>maps </a:t>
            </a:r>
            <a:r>
              <a:rPr lang="en-US" dirty="0"/>
              <a:t>from A to X, i.e. M(X) </a:t>
            </a:r>
            <a:r>
              <a:rPr lang="en-US" dirty="0" smtClean="0"/>
              <a:t>:=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*(A,X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Obviously</a:t>
            </a:r>
            <a:r>
              <a:rPr lang="en-US" dirty="0"/>
              <a:t>,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is </a:t>
            </a:r>
            <a:r>
              <a:rPr lang="en-US" dirty="0"/>
              <a:t>a Hilbert M(A</a:t>
            </a:r>
            <a:r>
              <a:rPr lang="en-US" dirty="0" smtClean="0"/>
              <a:t>)-module </a:t>
            </a:r>
            <a:r>
              <a:rPr lang="en-US" dirty="0"/>
              <a:t>with the M(A)-valued inner product </a:t>
            </a:r>
            <a:r>
              <a:rPr lang="en-US" dirty="0" smtClean="0"/>
              <a:t> &lt;z</a:t>
            </a:r>
            <a:r>
              <a:rPr lang="en-US" baseline="-25000" dirty="0" smtClean="0"/>
              <a:t>1</a:t>
            </a:r>
            <a:r>
              <a:rPr lang="en-US" dirty="0" smtClean="0"/>
              <a:t>,z</a:t>
            </a:r>
            <a:r>
              <a:rPr lang="en-US" baseline="-25000" dirty="0" smtClean="0"/>
              <a:t>2</a:t>
            </a:r>
            <a:r>
              <a:rPr lang="en-US" dirty="0" smtClean="0"/>
              <a:t>&gt; </a:t>
            </a:r>
            <a:r>
              <a:rPr lang="en-US" dirty="0"/>
              <a:t>= </a:t>
            </a:r>
            <a:r>
              <a:rPr lang="en-US" dirty="0" smtClean="0"/>
              <a:t>z</a:t>
            </a:r>
            <a:r>
              <a:rPr lang="pl-PL" baseline="-25000" dirty="0" smtClean="0"/>
              <a:t>1</a:t>
            </a:r>
            <a:r>
              <a:rPr lang="de-DE" dirty="0" smtClean="0"/>
              <a:t>*</a:t>
            </a:r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r>
              <a:rPr lang="de-DE" dirty="0" smtClean="0"/>
              <a:t> </a:t>
            </a:r>
            <a:r>
              <a:rPr lang="pl-PL" dirty="0" smtClean="0"/>
              <a:t> </a:t>
            </a:r>
            <a:r>
              <a:rPr lang="pl-PL" dirty="0"/>
              <a:t>for </a:t>
            </a:r>
            <a:r>
              <a:rPr lang="de-DE" dirty="0" smtClean="0"/>
              <a:t> </a:t>
            </a:r>
            <a:r>
              <a:rPr lang="pl-PL" dirty="0" smtClean="0"/>
              <a:t>z</a:t>
            </a:r>
            <a:r>
              <a:rPr lang="pl-PL" baseline="-25000" dirty="0" smtClean="0"/>
              <a:t>1</a:t>
            </a:r>
            <a:r>
              <a:rPr lang="de-DE" dirty="0" smtClean="0"/>
              <a:t>,</a:t>
            </a:r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de-DE" dirty="0" smtClean="0"/>
              <a:t>in</a:t>
            </a:r>
            <a:r>
              <a:rPr lang="pl-PL" dirty="0" smtClean="0"/>
              <a:t> </a:t>
            </a:r>
            <a:r>
              <a:rPr lang="pl-PL" dirty="0"/>
              <a:t>M(X). </a:t>
            </a:r>
            <a:r>
              <a:rPr lang="pl-PL" dirty="0" smtClean="0"/>
              <a:t>The</a:t>
            </a:r>
            <a:r>
              <a:rPr lang="de-DE" dirty="0" smtClean="0"/>
              <a:t> </a:t>
            </a:r>
            <a:r>
              <a:rPr lang="en-US" dirty="0" smtClean="0"/>
              <a:t>resulting </a:t>
            </a:r>
            <a:r>
              <a:rPr lang="en-US" dirty="0"/>
              <a:t>Hilbert M(A)-module norm coincides with the operator norm </a:t>
            </a:r>
            <a:r>
              <a:rPr lang="en-US" dirty="0" smtClean="0"/>
              <a:t>on  </a:t>
            </a:r>
            <a:r>
              <a:rPr lang="en-US" dirty="0"/>
              <a:t>M(X</a:t>
            </a:r>
            <a:r>
              <a:rPr lang="en-US" dirty="0" smtClean="0"/>
              <a:t>).</a:t>
            </a:r>
          </a:p>
          <a:p>
            <a:endParaRPr lang="en-US" sz="1000" dirty="0"/>
          </a:p>
          <a:p>
            <a:r>
              <a:rPr lang="en-US" dirty="0"/>
              <a:t>We call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the </a:t>
            </a:r>
            <a:r>
              <a:rPr lang="en-US" b="1" dirty="0"/>
              <a:t>multiplier module </a:t>
            </a:r>
            <a:r>
              <a:rPr lang="en-US" dirty="0"/>
              <a:t>of </a:t>
            </a:r>
            <a:r>
              <a:rPr lang="en-US" dirty="0" smtClean="0"/>
              <a:t> X. It is a maximal extension of  X, in case  X  is full.     X = K</a:t>
            </a:r>
            <a:r>
              <a:rPr lang="en-US" baseline="-25000" dirty="0" smtClean="0"/>
              <a:t>A</a:t>
            </a:r>
            <a:r>
              <a:rPr lang="en-US" dirty="0" smtClean="0"/>
              <a:t>(A,X).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26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Pairings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their</a:t>
            </a:r>
            <a:r>
              <a:rPr lang="de-DE" b="1" dirty="0" smtClean="0"/>
              <a:t> </a:t>
            </a:r>
            <a:r>
              <a:rPr lang="de-DE" b="1" dirty="0" err="1" smtClean="0"/>
              <a:t>uniqueness</a:t>
            </a:r>
            <a:r>
              <a:rPr lang="de-DE" b="1" dirty="0" smtClean="0"/>
              <a:t> (I)</a:t>
            </a:r>
          </a:p>
          <a:p>
            <a:endParaRPr lang="de-DE" dirty="0" smtClean="0"/>
          </a:p>
          <a:p>
            <a:r>
              <a:rPr lang="de-DE" b="1" dirty="0" smtClean="0"/>
              <a:t>Proposition:</a:t>
            </a:r>
          </a:p>
          <a:p>
            <a:endParaRPr lang="de-DE" sz="1000" b="1" dirty="0"/>
          </a:p>
          <a:p>
            <a:r>
              <a:rPr lang="en-US" dirty="0"/>
              <a:t>For a given pair of C*-algebras </a:t>
            </a:r>
            <a:r>
              <a:rPr lang="en-US" dirty="0" smtClean="0"/>
              <a:t> (A,M(A)) , let 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  be </a:t>
            </a:r>
            <a:r>
              <a:rPr lang="en-US" dirty="0"/>
              <a:t>two full </a:t>
            </a:r>
            <a:r>
              <a:rPr lang="en-US" dirty="0" smtClean="0"/>
              <a:t>Hilbert C</a:t>
            </a:r>
            <a:r>
              <a:rPr lang="en-US" dirty="0"/>
              <a:t>*-modules over </a:t>
            </a:r>
            <a:r>
              <a:rPr lang="en-US" dirty="0" smtClean="0"/>
              <a:t> A  such </a:t>
            </a:r>
            <a:r>
              <a:rPr lang="en-US" dirty="0"/>
              <a:t>that their multiplier modules </a:t>
            </a:r>
            <a:r>
              <a:rPr lang="en-US" dirty="0" smtClean="0"/>
              <a:t> M(X</a:t>
            </a:r>
            <a:r>
              <a:rPr lang="en-US" baseline="-25000" dirty="0" smtClean="0"/>
              <a:t>1</a:t>
            </a:r>
            <a:r>
              <a:rPr lang="en-US" dirty="0" smtClean="0"/>
              <a:t>), M(X</a:t>
            </a:r>
            <a:r>
              <a:rPr lang="en-US" baseline="-25000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 are</a:t>
            </a:r>
            <a:r>
              <a:rPr lang="en-US" dirty="0"/>
              <a:t> </a:t>
            </a:r>
            <a:r>
              <a:rPr lang="en-US" dirty="0" err="1" smtClean="0"/>
              <a:t>isometrically</a:t>
            </a:r>
            <a:r>
              <a:rPr lang="en-US" dirty="0" smtClean="0"/>
              <a:t> </a:t>
            </a:r>
            <a:r>
              <a:rPr lang="en-US" dirty="0"/>
              <a:t>isomorphic as Hilbert M(A)-modules. </a:t>
            </a:r>
            <a:r>
              <a:rPr lang="en-US" dirty="0" smtClean="0"/>
              <a:t>Then  X</a:t>
            </a:r>
            <a:r>
              <a:rPr lang="en-US" baseline="-25000" dirty="0" smtClean="0"/>
              <a:t>1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 are</a:t>
            </a:r>
            <a:r>
              <a:rPr lang="en-US" dirty="0"/>
              <a:t> </a:t>
            </a:r>
            <a:r>
              <a:rPr lang="en-US" dirty="0" err="1" smtClean="0"/>
              <a:t>isometrically</a:t>
            </a:r>
            <a:r>
              <a:rPr lang="en-US" dirty="0" smtClean="0"/>
              <a:t> </a:t>
            </a:r>
            <a:r>
              <a:rPr lang="en-US" dirty="0"/>
              <a:t>isomorphic as Hilbert A-modules to </a:t>
            </a:r>
            <a:r>
              <a:rPr lang="en-US" dirty="0" smtClean="0"/>
              <a:t> M(X</a:t>
            </a:r>
            <a:r>
              <a:rPr lang="en-US" baseline="-25000" dirty="0" smtClean="0"/>
              <a:t>1</a:t>
            </a:r>
            <a:r>
              <a:rPr lang="en-US" dirty="0" smtClean="0"/>
              <a:t>)A = M(X</a:t>
            </a:r>
            <a:r>
              <a:rPr lang="en-US" baseline="-25000" dirty="0" smtClean="0"/>
              <a:t>2</a:t>
            </a:r>
            <a:r>
              <a:rPr lang="en-US" dirty="0" smtClean="0"/>
              <a:t>)A  resp..</a:t>
            </a:r>
          </a:p>
          <a:p>
            <a:endParaRPr lang="en-US" sz="1200" dirty="0"/>
          </a:p>
          <a:p>
            <a:r>
              <a:rPr lang="en-US" dirty="0"/>
              <a:t>S</a:t>
            </a:r>
            <a:r>
              <a:rPr lang="en-US" dirty="0" smtClean="0"/>
              <a:t>o</a:t>
            </a:r>
            <a:r>
              <a:rPr lang="en-US" dirty="0"/>
              <a:t>, the pairings (</a:t>
            </a:r>
            <a:r>
              <a:rPr lang="en-US" dirty="0" smtClean="0"/>
              <a:t>X,M(X</a:t>
            </a:r>
            <a:r>
              <a:rPr lang="en-US" dirty="0"/>
              <a:t>)) are bound to each other for given C*-</a:t>
            </a:r>
            <a:r>
              <a:rPr lang="en-US" dirty="0" smtClean="0"/>
              <a:t>algebras  (A,M(A</a:t>
            </a:r>
            <a:r>
              <a:rPr lang="en-US" dirty="0"/>
              <a:t>)) </a:t>
            </a:r>
            <a:r>
              <a:rPr lang="en-US" dirty="0" smtClean="0"/>
              <a:t> up </a:t>
            </a:r>
            <a:r>
              <a:rPr lang="en-US" dirty="0"/>
              <a:t>to unitary equivalence.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Pairings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their</a:t>
            </a:r>
            <a:r>
              <a:rPr lang="de-DE" b="1" dirty="0" smtClean="0"/>
              <a:t> </a:t>
            </a:r>
            <a:r>
              <a:rPr lang="de-DE" b="1" dirty="0" err="1" smtClean="0"/>
              <a:t>uniqueness</a:t>
            </a:r>
            <a:r>
              <a:rPr lang="de-DE" b="1" dirty="0" smtClean="0"/>
              <a:t> (II)</a:t>
            </a:r>
          </a:p>
          <a:p>
            <a:endParaRPr lang="de-DE" dirty="0" smtClean="0"/>
          </a:p>
          <a:p>
            <a:r>
              <a:rPr lang="de-DE" b="1" dirty="0" smtClean="0"/>
              <a:t>Proposition:</a:t>
            </a:r>
          </a:p>
          <a:p>
            <a:endParaRPr lang="de-DE" sz="1000" dirty="0"/>
          </a:p>
          <a:p>
            <a:r>
              <a:rPr lang="en-US" dirty="0"/>
              <a:t>Suppose, we have two </a:t>
            </a:r>
            <a:r>
              <a:rPr lang="en-US" dirty="0" smtClean="0"/>
              <a:t>non-isomorphic </a:t>
            </a:r>
            <a:r>
              <a:rPr lang="en-US" dirty="0"/>
              <a:t>C*-algebras 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 smtClean="0"/>
              <a:t>  such that they </a:t>
            </a:r>
            <a:r>
              <a:rPr lang="en-US" dirty="0"/>
              <a:t>admit the same multiplier C*-algebra </a:t>
            </a:r>
            <a:r>
              <a:rPr lang="en-US" dirty="0" smtClean="0"/>
              <a:t> M(A) . </a:t>
            </a:r>
            <a:r>
              <a:rPr lang="en-US" dirty="0"/>
              <a:t>Let </a:t>
            </a:r>
            <a:r>
              <a:rPr lang="en-US" dirty="0" smtClean="0"/>
              <a:t> X</a:t>
            </a:r>
            <a:r>
              <a:rPr lang="en-US" baseline="-25000" dirty="0" smtClean="0"/>
              <a:t>1 </a:t>
            </a:r>
            <a:r>
              <a:rPr lang="en-US" dirty="0" smtClean="0"/>
              <a:t> </a:t>
            </a:r>
            <a:r>
              <a:rPr lang="en-US" dirty="0"/>
              <a:t>be a full </a:t>
            </a:r>
            <a:r>
              <a:rPr lang="en-US" dirty="0" smtClean="0"/>
              <a:t>Hilbert A</a:t>
            </a:r>
            <a:r>
              <a:rPr lang="en-US" baseline="-25000" dirty="0" smtClean="0"/>
              <a:t>1</a:t>
            </a:r>
            <a:r>
              <a:rPr lang="en-US" dirty="0" smtClean="0"/>
              <a:t>-module </a:t>
            </a:r>
            <a:r>
              <a:rPr lang="en-US" dirty="0"/>
              <a:t>and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full Hilbert A</a:t>
            </a:r>
            <a:r>
              <a:rPr lang="en-US" baseline="-25000" dirty="0"/>
              <a:t>2</a:t>
            </a:r>
            <a:r>
              <a:rPr lang="en-US" dirty="0"/>
              <a:t>-module such that </a:t>
            </a:r>
            <a:r>
              <a:rPr lang="en-US" dirty="0" smtClean="0"/>
              <a:t>  M(X</a:t>
            </a:r>
            <a:r>
              <a:rPr lang="en-US" baseline="-25000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  and M(X</a:t>
            </a:r>
            <a:r>
              <a:rPr lang="en-US" baseline="-25000" dirty="0" smtClean="0"/>
              <a:t>2</a:t>
            </a:r>
            <a:r>
              <a:rPr lang="en-US" dirty="0" smtClean="0"/>
              <a:t>)  are </a:t>
            </a:r>
            <a:r>
              <a:rPr lang="en-US" dirty="0"/>
              <a:t>unitarily isomorphic as Hilbert M(A)-modules. </a:t>
            </a:r>
            <a:endParaRPr lang="en-US" dirty="0" smtClean="0"/>
          </a:p>
          <a:p>
            <a:r>
              <a:rPr lang="en-US" dirty="0" smtClean="0"/>
              <a:t>Then  X</a:t>
            </a:r>
            <a:r>
              <a:rPr lang="en-US" baseline="-25000" dirty="0" smtClean="0"/>
              <a:t>1</a:t>
            </a:r>
            <a:r>
              <a:rPr lang="en-US" dirty="0" smtClean="0"/>
              <a:t>  is </a:t>
            </a:r>
            <a:r>
              <a:rPr lang="en-US" dirty="0"/>
              <a:t>not </a:t>
            </a:r>
            <a:r>
              <a:rPr lang="en-US" dirty="0" smtClean="0"/>
              <a:t>unitarily </a:t>
            </a:r>
            <a:r>
              <a:rPr lang="en-US" dirty="0"/>
              <a:t>isomorphic to 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 as </a:t>
            </a:r>
            <a:r>
              <a:rPr lang="en-US" dirty="0"/>
              <a:t>a Hilbert M(A)-</a:t>
            </a:r>
            <a:r>
              <a:rPr lang="en-US" dirty="0" smtClean="0"/>
              <a:t>module  ( M(X</a:t>
            </a:r>
            <a:r>
              <a:rPr lang="en-US" baseline="-25000" dirty="0" smtClean="0"/>
              <a:t>1</a:t>
            </a:r>
            <a:r>
              <a:rPr lang="en-US" dirty="0" smtClean="0"/>
              <a:t>)A</a:t>
            </a:r>
            <a:r>
              <a:rPr lang="en-US" baseline="-25000" dirty="0" smtClean="0"/>
              <a:t>1</a:t>
            </a:r>
            <a:r>
              <a:rPr lang="en-US" dirty="0" smtClean="0"/>
              <a:t>=X</a:t>
            </a:r>
            <a:r>
              <a:rPr lang="en-US" baseline="-25000" dirty="0" smtClean="0"/>
              <a:t>1</a:t>
            </a:r>
            <a:r>
              <a:rPr lang="en-US" dirty="0" smtClean="0"/>
              <a:t> , M(X</a:t>
            </a:r>
            <a:r>
              <a:rPr lang="en-US" baseline="-25000" dirty="0" smtClean="0"/>
              <a:t>2</a:t>
            </a:r>
            <a:r>
              <a:rPr lang="en-US" dirty="0" smtClean="0"/>
              <a:t>)A</a:t>
            </a:r>
            <a:r>
              <a:rPr lang="en-US" baseline="-25000" dirty="0" smtClean="0"/>
              <a:t>2</a:t>
            </a:r>
            <a:r>
              <a:rPr lang="en-US" dirty="0" smtClean="0"/>
              <a:t>=X</a:t>
            </a:r>
            <a:r>
              <a:rPr lang="en-US" baseline="-25000" dirty="0" smtClean="0"/>
              <a:t>2</a:t>
            </a:r>
            <a:r>
              <a:rPr lang="en-US" dirty="0" smtClean="0"/>
              <a:t> 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90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327674"/>
          </a:xfrm>
        </p:spPr>
        <p:txBody>
          <a:bodyPr/>
          <a:lstStyle/>
          <a:p>
            <a:r>
              <a:rPr lang="de-DE" b="1" dirty="0" err="1" smtClean="0"/>
              <a:t>Topological</a:t>
            </a:r>
            <a:r>
              <a:rPr lang="de-DE" b="1" dirty="0" smtClean="0"/>
              <a:t> </a:t>
            </a:r>
            <a:r>
              <a:rPr lang="de-DE" b="1" dirty="0" err="1" smtClean="0"/>
              <a:t>characterization</a:t>
            </a:r>
            <a:endParaRPr lang="de-DE" b="1" dirty="0" smtClean="0"/>
          </a:p>
          <a:p>
            <a:endParaRPr lang="de-DE" dirty="0"/>
          </a:p>
          <a:p>
            <a:r>
              <a:rPr lang="en-US" dirty="0"/>
              <a:t>Let A be a C*-algebra and X be a Hilbert A-module. Let a</a:t>
            </a:r>
            <a:r>
              <a:rPr lang="en-US" dirty="0" smtClean="0"/>
              <a:t> (“the”) strict topology on </a:t>
            </a:r>
            <a:r>
              <a:rPr lang="en-US" dirty="0"/>
              <a:t>M(X) be induced jointly by the two families of semi-norms </a:t>
            </a:r>
            <a:r>
              <a:rPr lang="en-US" dirty="0" smtClean="0"/>
              <a:t> {||</a:t>
            </a:r>
            <a:r>
              <a:rPr lang="en-US" dirty="0" err="1" smtClean="0"/>
              <a:t>za</a:t>
            </a:r>
            <a:r>
              <a:rPr lang="en-US" dirty="0" smtClean="0"/>
              <a:t>|| </a:t>
            </a:r>
            <a:r>
              <a:rPr lang="en-US" dirty="0"/>
              <a:t>: a </a:t>
            </a:r>
            <a:r>
              <a:rPr lang="en-US" dirty="0" smtClean="0"/>
              <a:t>in A}</a:t>
            </a:r>
            <a:r>
              <a:rPr lang="en-US" dirty="0"/>
              <a:t> </a:t>
            </a:r>
            <a:r>
              <a:rPr lang="en-US" dirty="0" smtClean="0"/>
              <a:t> and {||&lt;</a:t>
            </a:r>
            <a:r>
              <a:rPr lang="en-US" dirty="0" err="1" smtClean="0"/>
              <a:t>z,x</a:t>
            </a:r>
            <a:r>
              <a:rPr lang="en-US" dirty="0" smtClean="0"/>
              <a:t>&gt;|| </a:t>
            </a:r>
            <a:r>
              <a:rPr lang="en-US" dirty="0"/>
              <a:t>: x </a:t>
            </a:r>
            <a:r>
              <a:rPr lang="en-US" dirty="0" smtClean="0"/>
              <a:t>in X, ||x||≤1}  for  </a:t>
            </a:r>
            <a:r>
              <a:rPr lang="en-US" dirty="0"/>
              <a:t>z </a:t>
            </a:r>
            <a:r>
              <a:rPr lang="en-US" dirty="0" smtClean="0"/>
              <a:t>in </a:t>
            </a:r>
            <a:r>
              <a:rPr lang="en-US" dirty="0"/>
              <a:t>M(X</a:t>
            </a:r>
            <a:r>
              <a:rPr lang="en-US" dirty="0" smtClean="0"/>
              <a:t>) . </a:t>
            </a:r>
            <a:r>
              <a:rPr lang="en-US" dirty="0"/>
              <a:t>It is a locally convex topology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/>
              <a:t>The multiplier </a:t>
            </a:r>
            <a:r>
              <a:rPr lang="en-US" dirty="0" smtClean="0"/>
              <a:t>module  </a:t>
            </a:r>
            <a:r>
              <a:rPr lang="en-US" dirty="0"/>
              <a:t>M(X) </a:t>
            </a:r>
            <a:r>
              <a:rPr lang="en-US" dirty="0" smtClean="0"/>
              <a:t> turns </a:t>
            </a:r>
            <a:r>
              <a:rPr lang="en-US" dirty="0"/>
              <a:t>out to be complete with respect to this </a:t>
            </a:r>
            <a:r>
              <a:rPr lang="en-US" dirty="0" smtClean="0"/>
              <a:t>strict topology</a:t>
            </a:r>
            <a:r>
              <a:rPr lang="en-US" dirty="0"/>
              <a:t>, and </a:t>
            </a:r>
            <a:r>
              <a:rPr lang="en-US" dirty="0" smtClean="0"/>
              <a:t> M(X)  </a:t>
            </a:r>
            <a:r>
              <a:rPr lang="en-US" dirty="0"/>
              <a:t>is the strict completion of </a:t>
            </a:r>
            <a:r>
              <a:rPr lang="en-US" dirty="0" smtClean="0"/>
              <a:t> X , </a:t>
            </a:r>
            <a:r>
              <a:rPr lang="en-US" dirty="0"/>
              <a:t>[5, </a:t>
            </a:r>
            <a:r>
              <a:rPr lang="en-US" dirty="0" err="1"/>
              <a:t>Thm</a:t>
            </a:r>
            <a:r>
              <a:rPr lang="en-US" dirty="0"/>
              <a:t>. 1.8, 1.9</a:t>
            </a:r>
            <a:r>
              <a:rPr lang="en-US" dirty="0" smtClean="0"/>
              <a:t>].</a:t>
            </a:r>
          </a:p>
          <a:p>
            <a:endParaRPr lang="en-US" sz="1000" dirty="0" smtClean="0"/>
          </a:p>
          <a:p>
            <a:r>
              <a:rPr lang="en-US" dirty="0" smtClean="0"/>
              <a:t>Moreover, the </a:t>
            </a:r>
            <a:r>
              <a:rPr lang="en-US" dirty="0"/>
              <a:t>strict completion is an idempotent operation, i.e. </a:t>
            </a:r>
            <a:r>
              <a:rPr lang="en-US" dirty="0" smtClean="0"/>
              <a:t> M</a:t>
            </a:r>
            <a:r>
              <a:rPr lang="en-US" baseline="-25000" dirty="0" smtClean="0"/>
              <a:t>M(A</a:t>
            </a:r>
            <a:r>
              <a:rPr lang="en-US" baseline="-25000" dirty="0"/>
              <a:t>)</a:t>
            </a:r>
            <a:r>
              <a:rPr lang="en-US" dirty="0"/>
              <a:t>(M</a:t>
            </a:r>
            <a:r>
              <a:rPr lang="en-US" baseline="-25000" dirty="0"/>
              <a:t>A</a:t>
            </a:r>
            <a:r>
              <a:rPr lang="en-US" dirty="0"/>
              <a:t>(X)) = M</a:t>
            </a:r>
            <a:r>
              <a:rPr lang="en-US" baseline="-25000" dirty="0"/>
              <a:t>A</a:t>
            </a:r>
            <a:r>
              <a:rPr lang="en-US" dirty="0"/>
              <a:t>(X).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7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255666"/>
          </a:xfrm>
        </p:spPr>
        <p:txBody>
          <a:bodyPr/>
          <a:lstStyle/>
          <a:p>
            <a:r>
              <a:rPr lang="de-DE" b="1" dirty="0" smtClean="0"/>
              <a:t>A </a:t>
            </a:r>
            <a:r>
              <a:rPr lang="de-DE" b="1" dirty="0" err="1" smtClean="0"/>
              <a:t>Morita</a:t>
            </a:r>
            <a:r>
              <a:rPr lang="de-DE" b="1" dirty="0" smtClean="0"/>
              <a:t>-like </a:t>
            </a:r>
            <a:r>
              <a:rPr lang="de-DE" b="1" dirty="0" err="1" smtClean="0"/>
              <a:t>point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view</a:t>
            </a:r>
            <a:endParaRPr lang="de-DE" b="1" dirty="0" smtClean="0"/>
          </a:p>
          <a:p>
            <a:endParaRPr lang="de-DE" sz="1400" dirty="0"/>
          </a:p>
          <a:p>
            <a:r>
              <a:rPr lang="en-US" b="1" dirty="0" smtClean="0"/>
              <a:t>Theorem:  </a:t>
            </a:r>
            <a:r>
              <a:rPr lang="en-US" dirty="0" smtClean="0"/>
              <a:t>cf. [</a:t>
            </a:r>
            <a:r>
              <a:rPr lang="en-US" dirty="0" err="1"/>
              <a:t>E</a:t>
            </a:r>
            <a:r>
              <a:rPr lang="en-US" dirty="0" err="1" smtClean="0"/>
              <a:t>chRae</a:t>
            </a:r>
            <a:r>
              <a:rPr lang="en-US" dirty="0" smtClean="0"/>
              <a:t>, Prop. 1.3]</a:t>
            </a:r>
          </a:p>
          <a:p>
            <a:endParaRPr lang="en-US" sz="400" dirty="0" smtClean="0"/>
          </a:p>
          <a:p>
            <a:r>
              <a:rPr lang="en-US" dirty="0" smtClean="0"/>
              <a:t>Let  A  be </a:t>
            </a:r>
            <a:r>
              <a:rPr lang="en-US" dirty="0"/>
              <a:t>a C*-algebra and </a:t>
            </a:r>
            <a:r>
              <a:rPr lang="en-US" dirty="0" smtClean="0"/>
              <a:t> M(A)  </a:t>
            </a:r>
            <a:r>
              <a:rPr lang="en-US" dirty="0"/>
              <a:t>be its multiplier algebra. Let </a:t>
            </a:r>
            <a:r>
              <a:rPr lang="en-US" dirty="0" smtClean="0"/>
              <a:t> X  be </a:t>
            </a:r>
            <a:r>
              <a:rPr lang="en-US" dirty="0"/>
              <a:t>a full (right) Hilbert A-module and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be </a:t>
            </a:r>
            <a:r>
              <a:rPr lang="en-US" dirty="0"/>
              <a:t>its multiplier module, a full (</a:t>
            </a:r>
            <a:r>
              <a:rPr lang="en-US" dirty="0" smtClean="0"/>
              <a:t>right) Hilbert </a:t>
            </a:r>
            <a:r>
              <a:rPr lang="en-US" dirty="0"/>
              <a:t>M(A)-module. </a:t>
            </a:r>
            <a:endParaRPr lang="en-US" dirty="0" smtClean="0"/>
          </a:p>
          <a:p>
            <a:endParaRPr lang="en-US" sz="400" dirty="0"/>
          </a:p>
          <a:p>
            <a:r>
              <a:rPr lang="en-US" dirty="0" smtClean="0"/>
              <a:t>Then  M(X</a:t>
            </a:r>
            <a:r>
              <a:rPr lang="en-US" dirty="0"/>
              <a:t>) </a:t>
            </a:r>
            <a:r>
              <a:rPr lang="en-US" dirty="0" smtClean="0"/>
              <a:t> is </a:t>
            </a:r>
            <a:r>
              <a:rPr lang="en-US" dirty="0"/>
              <a:t>also the full (left) multiplier module of </a:t>
            </a:r>
            <a:r>
              <a:rPr lang="en-US" dirty="0" smtClean="0"/>
              <a:t>the (</a:t>
            </a:r>
            <a:r>
              <a:rPr lang="en-US" dirty="0"/>
              <a:t>left) Hilbert K</a:t>
            </a:r>
            <a:r>
              <a:rPr lang="en-US" baseline="-25000" dirty="0"/>
              <a:t>A</a:t>
            </a:r>
            <a:r>
              <a:rPr lang="en-US" dirty="0"/>
              <a:t>(X)-module </a:t>
            </a:r>
            <a:r>
              <a:rPr lang="en-US" dirty="0" smtClean="0"/>
              <a:t> X  </a:t>
            </a:r>
            <a:r>
              <a:rPr lang="en-US" dirty="0"/>
              <a:t>with respect to the pairing of C*-algebras </a:t>
            </a:r>
            <a:r>
              <a:rPr lang="en-US" dirty="0" smtClean="0"/>
              <a:t> K</a:t>
            </a:r>
            <a:r>
              <a:rPr lang="en-US" baseline="-25000" dirty="0" smtClean="0"/>
              <a:t>A</a:t>
            </a:r>
            <a:r>
              <a:rPr lang="en-US" dirty="0" smtClean="0"/>
              <a:t>(X)  </a:t>
            </a:r>
            <a:r>
              <a:rPr lang="de-DE" dirty="0" err="1" smtClean="0"/>
              <a:t>and</a:t>
            </a:r>
            <a:r>
              <a:rPr lang="de-DE" dirty="0" smtClean="0"/>
              <a:t>   M(K</a:t>
            </a:r>
            <a:r>
              <a:rPr lang="de-DE" baseline="-25000" dirty="0" smtClean="0"/>
              <a:t>A</a:t>
            </a:r>
            <a:r>
              <a:rPr lang="de-DE" dirty="0" smtClean="0"/>
              <a:t>(X</a:t>
            </a:r>
            <a:r>
              <a:rPr lang="de-DE" dirty="0"/>
              <a:t>))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*(X</a:t>
            </a:r>
            <a:r>
              <a:rPr lang="de-DE" dirty="0"/>
              <a:t>) = </a:t>
            </a:r>
            <a:r>
              <a:rPr lang="de-DE" dirty="0" smtClean="0"/>
              <a:t>M(K</a:t>
            </a:r>
            <a:r>
              <a:rPr lang="de-DE" baseline="-25000" dirty="0" smtClean="0"/>
              <a:t>M(A)</a:t>
            </a:r>
            <a:r>
              <a:rPr lang="de-DE" dirty="0" smtClean="0"/>
              <a:t>(M(X)))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M</a:t>
            </a:r>
            <a:r>
              <a:rPr lang="de-DE" baseline="-25000" dirty="0" smtClean="0"/>
              <a:t>(A)</a:t>
            </a:r>
            <a:r>
              <a:rPr lang="de-DE" dirty="0" smtClean="0"/>
              <a:t>*(M(X)) , </a:t>
            </a:r>
            <a:r>
              <a:rPr lang="de-DE" dirty="0" err="1"/>
              <a:t>and</a:t>
            </a:r>
            <a:r>
              <a:rPr lang="de-DE" dirty="0"/>
              <a:t> vice </a:t>
            </a:r>
            <a:r>
              <a:rPr lang="de-DE" dirty="0" err="1"/>
              <a:t>versa</a:t>
            </a:r>
            <a:r>
              <a:rPr lang="de-DE" dirty="0" smtClean="0"/>
              <a:t>.</a:t>
            </a:r>
          </a:p>
          <a:p>
            <a:endParaRPr lang="de-DE" sz="400" dirty="0"/>
          </a:p>
          <a:p>
            <a:r>
              <a:rPr lang="en-US" dirty="0" smtClean="0"/>
              <a:t>There are non-</a:t>
            </a:r>
            <a:r>
              <a:rPr lang="en-US" dirty="0" err="1" smtClean="0"/>
              <a:t>unital</a:t>
            </a:r>
            <a:r>
              <a:rPr lang="en-US" dirty="0" smtClean="0"/>
              <a:t>, strongly Morita equivalent C*-algebras without multiplier </a:t>
            </a:r>
            <a:r>
              <a:rPr lang="en-US" dirty="0" err="1" smtClean="0"/>
              <a:t>imprimitivity</a:t>
            </a:r>
            <a:r>
              <a:rPr lang="en-US" dirty="0" smtClean="0"/>
              <a:t> </a:t>
            </a:r>
            <a:r>
              <a:rPr lang="en-US" dirty="0" err="1" smtClean="0"/>
              <a:t>bimodules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84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smtClean="0"/>
              <a:t>*-</a:t>
            </a:r>
            <a:r>
              <a:rPr lang="de-DE" b="1" dirty="0" err="1" smtClean="0"/>
              <a:t>Isomorphism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key</a:t>
            </a:r>
            <a:r>
              <a:rPr lang="de-DE" b="1" dirty="0" smtClean="0"/>
              <a:t> </a:t>
            </a:r>
            <a:r>
              <a:rPr lang="de-DE" b="1" dirty="0" err="1" smtClean="0"/>
              <a:t>operator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r>
              <a:rPr lang="de-DE" dirty="0" smtClean="0"/>
              <a:t>[</a:t>
            </a:r>
            <a:r>
              <a:rPr lang="de-DE" dirty="0"/>
              <a:t>5, </a:t>
            </a:r>
            <a:r>
              <a:rPr lang="de-DE" dirty="0" err="1"/>
              <a:t>Thm</a:t>
            </a:r>
            <a:r>
              <a:rPr lang="de-DE" dirty="0"/>
              <a:t>. 2.3].</a:t>
            </a:r>
            <a:endParaRPr lang="de-DE" b="1" dirty="0" smtClean="0"/>
          </a:p>
          <a:p>
            <a:endParaRPr lang="de-DE" dirty="0"/>
          </a:p>
          <a:p>
            <a:r>
              <a:rPr lang="en-US" dirty="0"/>
              <a:t>For </a:t>
            </a:r>
            <a:r>
              <a:rPr lang="en-US" dirty="0" smtClean="0"/>
              <a:t> X,Y  Hilbert </a:t>
            </a:r>
            <a:r>
              <a:rPr lang="en-US" dirty="0"/>
              <a:t>A-modules each operator </a:t>
            </a:r>
            <a:r>
              <a:rPr lang="en-US" dirty="0" smtClean="0"/>
              <a:t> T in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*(X,Y) </a:t>
            </a:r>
            <a:r>
              <a:rPr lang="en-US" dirty="0"/>
              <a:t>has an </a:t>
            </a:r>
            <a:r>
              <a:rPr lang="en-US" dirty="0" smtClean="0"/>
              <a:t>extension  </a:t>
            </a:r>
            <a:r>
              <a:rPr lang="de-DE" dirty="0" smtClean="0"/>
              <a:t>T</a:t>
            </a:r>
            <a:r>
              <a:rPr lang="de-DE" baseline="-25000" dirty="0" smtClean="0"/>
              <a:t>M</a:t>
            </a:r>
            <a:r>
              <a:rPr lang="de-DE" dirty="0" smtClean="0"/>
              <a:t> in End</a:t>
            </a:r>
            <a:r>
              <a:rPr lang="en-US" baseline="-25000" dirty="0" smtClean="0"/>
              <a:t>M(A)</a:t>
            </a:r>
            <a:r>
              <a:rPr lang="en-US" dirty="0" smtClean="0"/>
              <a:t>*(M(X),M(Y))  with the same norm value obtained </a:t>
            </a:r>
            <a:r>
              <a:rPr lang="en-US" dirty="0"/>
              <a:t>as the strict continuation of </a:t>
            </a:r>
            <a:r>
              <a:rPr lang="en-US" dirty="0" smtClean="0"/>
              <a:t>T .  Therefore, it </a:t>
            </a:r>
            <a:r>
              <a:rPr lang="en-US" dirty="0"/>
              <a:t>is uniquely determined. </a:t>
            </a:r>
            <a:endParaRPr lang="en-US" dirty="0" smtClean="0"/>
          </a:p>
          <a:p>
            <a:endParaRPr lang="en-US" sz="1600" dirty="0"/>
          </a:p>
          <a:p>
            <a:r>
              <a:rPr lang="en-US" dirty="0" smtClean="0"/>
              <a:t>Moreover</a:t>
            </a:r>
            <a:r>
              <a:rPr lang="en-US" dirty="0"/>
              <a:t>, every operator </a:t>
            </a:r>
            <a:r>
              <a:rPr lang="en-US" dirty="0" smtClean="0"/>
              <a:t>in  End</a:t>
            </a:r>
            <a:r>
              <a:rPr lang="de-DE" baseline="-25000" dirty="0" smtClean="0"/>
              <a:t>M(A)</a:t>
            </a:r>
            <a:r>
              <a:rPr lang="de-DE" dirty="0" smtClean="0"/>
              <a:t>*(M(X),M(Y))  </a:t>
            </a:r>
            <a:r>
              <a:rPr lang="en-US" dirty="0" smtClean="0"/>
              <a:t>arises </a:t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way, i.e. the C*-algebras </a:t>
            </a:r>
            <a:r>
              <a:rPr lang="en-US" dirty="0" smtClean="0"/>
              <a:t>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(A)</a:t>
            </a:r>
            <a:r>
              <a:rPr lang="en-US" dirty="0" smtClean="0"/>
              <a:t>*(M(X),M(Y)) </a:t>
            </a:r>
            <a:br>
              <a:rPr lang="en-US" dirty="0" smtClean="0"/>
            </a:br>
            <a:r>
              <a:rPr lang="en-US" dirty="0" smtClean="0"/>
              <a:t>and  End</a:t>
            </a:r>
            <a:r>
              <a:rPr lang="de-DE" baseline="-25000" dirty="0" smtClean="0"/>
              <a:t>A</a:t>
            </a:r>
            <a:r>
              <a:rPr lang="de-DE" dirty="0" smtClean="0"/>
              <a:t>*(X,Y)  </a:t>
            </a:r>
            <a:r>
              <a:rPr lang="de-DE" dirty="0" err="1" smtClean="0"/>
              <a:t>are</a:t>
            </a:r>
            <a:r>
              <a:rPr lang="de-DE" dirty="0" smtClean="0"/>
              <a:t> *-</a:t>
            </a:r>
            <a:r>
              <a:rPr lang="de-DE" dirty="0" err="1" smtClean="0"/>
              <a:t>isomorphic</a:t>
            </a:r>
            <a:r>
              <a:rPr lang="de-DE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/>
              <a:t>This covers also the non-full variant of the definition.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6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de-DE" b="1" dirty="0" smtClean="0"/>
              <a:t>Compact</a:t>
            </a:r>
            <a:r>
              <a:rPr lang="en-US" dirty="0" smtClean="0"/>
              <a:t>"</a:t>
            </a:r>
            <a:r>
              <a:rPr lang="de-DE" b="1" dirty="0" smtClean="0"/>
              <a:t> </a:t>
            </a:r>
            <a:r>
              <a:rPr lang="de-DE" b="1" dirty="0" err="1" smtClean="0"/>
              <a:t>operator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dirty="0"/>
          </a:p>
          <a:p>
            <a:r>
              <a:rPr lang="de-DE" b="1" dirty="0" smtClean="0"/>
              <a:t>Theorem: </a:t>
            </a:r>
          </a:p>
          <a:p>
            <a:endParaRPr lang="de-DE" sz="1000" dirty="0"/>
          </a:p>
          <a:p>
            <a:r>
              <a:rPr lang="en-US" dirty="0"/>
              <a:t>Let </a:t>
            </a:r>
            <a:r>
              <a:rPr lang="en-US" dirty="0" smtClean="0"/>
              <a:t> A  be </a:t>
            </a:r>
            <a:r>
              <a:rPr lang="en-US" dirty="0"/>
              <a:t>a C*-algebra with multiplier algebra </a:t>
            </a:r>
            <a:r>
              <a:rPr lang="en-US" dirty="0" smtClean="0"/>
              <a:t> M(A) . </a:t>
            </a:r>
            <a:r>
              <a:rPr lang="en-US" dirty="0"/>
              <a:t>Let </a:t>
            </a:r>
            <a:r>
              <a:rPr lang="en-US" dirty="0" smtClean="0"/>
              <a:t> X  be a full </a:t>
            </a:r>
            <a:r>
              <a:rPr lang="en-US" dirty="0"/>
              <a:t>Hilbert A-module and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be </a:t>
            </a:r>
            <a:r>
              <a:rPr lang="en-US" dirty="0"/>
              <a:t>its full multiplier module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 smtClean="0"/>
              <a:t>The </a:t>
            </a:r>
            <a:r>
              <a:rPr lang="en-US" dirty="0"/>
              <a:t>C*-algebra </a:t>
            </a:r>
            <a:r>
              <a:rPr lang="en-US" dirty="0" smtClean="0"/>
              <a:t> K</a:t>
            </a:r>
            <a:r>
              <a:rPr lang="en-US" baseline="-25000" dirty="0" smtClean="0"/>
              <a:t>A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n-US" dirty="0" smtClean="0"/>
              <a:t> of </a:t>
            </a:r>
            <a:r>
              <a:rPr lang="en-US" dirty="0"/>
              <a:t>all "compact" operators on X admits a </a:t>
            </a:r>
            <a:r>
              <a:rPr lang="en-US" dirty="0" smtClean="0"/>
              <a:t>*-isomorphic </a:t>
            </a:r>
            <a:r>
              <a:rPr lang="en-US" dirty="0"/>
              <a:t>embedding into the C*-algebra K</a:t>
            </a:r>
            <a:r>
              <a:rPr lang="en-US" baseline="-25000" dirty="0"/>
              <a:t>M(A)</a:t>
            </a:r>
            <a:r>
              <a:rPr lang="en-US" dirty="0"/>
              <a:t>(M(X)) </a:t>
            </a:r>
            <a:r>
              <a:rPr lang="en-US" dirty="0" smtClean="0"/>
              <a:t> of </a:t>
            </a:r>
            <a:r>
              <a:rPr lang="en-US" dirty="0"/>
              <a:t>all "compact" </a:t>
            </a:r>
            <a:r>
              <a:rPr lang="en-US" dirty="0" smtClean="0"/>
              <a:t>operators </a:t>
            </a:r>
            <a:r>
              <a:rPr lang="en-US" dirty="0"/>
              <a:t>on </a:t>
            </a:r>
            <a:r>
              <a:rPr lang="en-US" dirty="0" smtClean="0"/>
              <a:t> M(X</a:t>
            </a:r>
            <a:r>
              <a:rPr lang="en-US" dirty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(X)  </a:t>
            </a:r>
            <a:r>
              <a:rPr lang="en-US" dirty="0"/>
              <a:t>is smaller than </a:t>
            </a:r>
            <a:r>
              <a:rPr lang="en-US" dirty="0" smtClean="0"/>
              <a:t> K</a:t>
            </a:r>
            <a:r>
              <a:rPr lang="en-US" baseline="-25000" dirty="0" smtClean="0"/>
              <a:t>M(A</a:t>
            </a:r>
            <a:r>
              <a:rPr lang="en-US" baseline="-25000" dirty="0"/>
              <a:t>)</a:t>
            </a:r>
            <a:r>
              <a:rPr lang="en-US" dirty="0"/>
              <a:t>(M(X)) </a:t>
            </a:r>
            <a:r>
              <a:rPr lang="en-US" dirty="0" smtClean="0"/>
              <a:t> if </a:t>
            </a:r>
            <a:r>
              <a:rPr lang="en-US" dirty="0"/>
              <a:t>X </a:t>
            </a:r>
            <a:r>
              <a:rPr lang="en-US" dirty="0" smtClean="0"/>
              <a:t>≠ M(X).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01334" cy="5148262"/>
          </a:xfrm>
        </p:spPr>
        <p:txBody>
          <a:bodyPr/>
          <a:lstStyle/>
          <a:p>
            <a:r>
              <a:rPr lang="de-DE" b="1" dirty="0" err="1" smtClean="0"/>
              <a:t>Bounded</a:t>
            </a:r>
            <a:r>
              <a:rPr lang="de-DE" b="1" dirty="0" smtClean="0"/>
              <a:t> </a:t>
            </a:r>
            <a:r>
              <a:rPr lang="de-DE" b="1" dirty="0" err="1" smtClean="0"/>
              <a:t>module</a:t>
            </a:r>
            <a:r>
              <a:rPr lang="de-DE" b="1" dirty="0" smtClean="0"/>
              <a:t> </a:t>
            </a:r>
            <a:r>
              <a:rPr lang="de-DE" b="1" dirty="0" err="1" smtClean="0"/>
              <a:t>operator</a:t>
            </a:r>
            <a:r>
              <a:rPr lang="de-DE" b="1" dirty="0" smtClean="0"/>
              <a:t> 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Theorem</a:t>
            </a:r>
            <a:r>
              <a:rPr lang="de-DE" b="1" dirty="0"/>
              <a:t>: </a:t>
            </a:r>
          </a:p>
          <a:p>
            <a:endParaRPr lang="de-DE" sz="1000" dirty="0"/>
          </a:p>
          <a:p>
            <a:r>
              <a:rPr lang="en-US" dirty="0"/>
              <a:t>Let  A  be a C*-algebra with multiplier algebra  M(A) . Let  X  be a full Hilbert A-module and  M(X)  be its full multiplier module.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does not exist any bounded M(A)-linear </a:t>
            </a:r>
            <a:r>
              <a:rPr lang="en-US" dirty="0" smtClean="0"/>
              <a:t>map 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M(X)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M(X</a:t>
            </a:r>
            <a:r>
              <a:rPr lang="en-US" dirty="0" smtClean="0"/>
              <a:t>)  such </a:t>
            </a:r>
            <a:r>
              <a:rPr lang="en-US" dirty="0"/>
              <a:t>that </a:t>
            </a:r>
            <a:r>
              <a:rPr lang="en-US" dirty="0" smtClean="0"/>
              <a:t> T</a:t>
            </a:r>
            <a:r>
              <a:rPr lang="en-US" baseline="-25000" dirty="0" smtClean="0"/>
              <a:t>0</a:t>
            </a:r>
            <a:r>
              <a:rPr lang="en-US" dirty="0" smtClean="0"/>
              <a:t> ≠0  on  </a:t>
            </a:r>
            <a:r>
              <a:rPr lang="en-US" dirty="0"/>
              <a:t>M(X), but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0 </a:t>
            </a:r>
            <a:r>
              <a:rPr lang="en-US" dirty="0" smtClean="0"/>
              <a:t> on  X</a:t>
            </a:r>
            <a:r>
              <a:rPr lang="en-US" dirty="0">
                <a:sym typeface="Math1" panose="05000502060100000001" pitchFamily="2" charset="2"/>
              </a:rPr>
              <a:t></a:t>
            </a:r>
            <a:r>
              <a:rPr lang="en-US" dirty="0" smtClean="0"/>
              <a:t>M(X) .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99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73342" cy="5148262"/>
          </a:xfrm>
        </p:spPr>
        <p:txBody>
          <a:bodyPr/>
          <a:lstStyle/>
          <a:p>
            <a:r>
              <a:rPr lang="de-DE" b="1" dirty="0" err="1" smtClean="0"/>
              <a:t>Bounded</a:t>
            </a:r>
            <a:r>
              <a:rPr lang="de-DE" b="1" dirty="0" smtClean="0"/>
              <a:t> </a:t>
            </a:r>
            <a:r>
              <a:rPr lang="de-DE" b="1" dirty="0" err="1"/>
              <a:t>module</a:t>
            </a:r>
            <a:r>
              <a:rPr lang="de-DE" b="1" dirty="0"/>
              <a:t> </a:t>
            </a:r>
            <a:r>
              <a:rPr lang="de-DE" b="1" dirty="0" err="1"/>
              <a:t>operator</a:t>
            </a:r>
            <a:r>
              <a:rPr lang="de-DE" b="1" dirty="0"/>
              <a:t> </a:t>
            </a:r>
            <a:r>
              <a:rPr lang="de-DE" b="1" dirty="0" err="1"/>
              <a:t>algebras</a:t>
            </a:r>
            <a:endParaRPr lang="de-DE" b="1" dirty="0"/>
          </a:p>
          <a:p>
            <a:endParaRPr lang="de-DE" b="1" dirty="0"/>
          </a:p>
          <a:p>
            <a:r>
              <a:rPr lang="de-DE" b="1" dirty="0" smtClean="0"/>
              <a:t>Theorem (</a:t>
            </a:r>
            <a:r>
              <a:rPr lang="de-DE" b="1" dirty="0" err="1" smtClean="0"/>
              <a:t>continued</a:t>
            </a:r>
            <a:r>
              <a:rPr lang="de-DE" b="1" dirty="0" smtClean="0"/>
              <a:t>): </a:t>
            </a:r>
            <a:endParaRPr lang="de-DE" b="1" dirty="0"/>
          </a:p>
          <a:p>
            <a:endParaRPr lang="de-DE" sz="1000" dirty="0"/>
          </a:p>
          <a:p>
            <a:r>
              <a:rPr lang="en-US" dirty="0" smtClean="0"/>
              <a:t>The </a:t>
            </a:r>
            <a:r>
              <a:rPr lang="en-US" dirty="0" err="1"/>
              <a:t>Banach</a:t>
            </a:r>
            <a:r>
              <a:rPr lang="en-US" dirty="0"/>
              <a:t> algebra </a:t>
            </a:r>
            <a:r>
              <a:rPr lang="en-US" dirty="0" smtClean="0"/>
              <a:t>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(A</a:t>
            </a:r>
            <a:r>
              <a:rPr lang="en-US" baseline="-25000" dirty="0"/>
              <a:t>)</a:t>
            </a:r>
            <a:r>
              <a:rPr lang="en-US" dirty="0"/>
              <a:t>(M(X)) </a:t>
            </a:r>
            <a:r>
              <a:rPr lang="en-US" dirty="0" smtClean="0"/>
              <a:t> admits </a:t>
            </a:r>
            <a:r>
              <a:rPr lang="en-US" dirty="0"/>
              <a:t>an isometric embedding </a:t>
            </a:r>
            <a:r>
              <a:rPr lang="en-US" dirty="0" smtClean="0"/>
              <a:t>into the </a:t>
            </a:r>
            <a:r>
              <a:rPr lang="en-US" dirty="0" err="1"/>
              <a:t>Banach</a:t>
            </a:r>
            <a:r>
              <a:rPr lang="en-US" dirty="0"/>
              <a:t> algebra </a:t>
            </a:r>
            <a:r>
              <a:rPr lang="en-US" dirty="0" smtClean="0"/>
              <a:t>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n-US" dirty="0" smtClean="0"/>
              <a:t> by </a:t>
            </a:r>
            <a:r>
              <a:rPr lang="en-US" dirty="0"/>
              <a:t>restricting an element on the </a:t>
            </a:r>
            <a:r>
              <a:rPr lang="en-US" dirty="0" smtClean="0"/>
              <a:t>domain from  M(X</a:t>
            </a:r>
            <a:r>
              <a:rPr lang="en-US" dirty="0"/>
              <a:t>) 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X </a:t>
            </a:r>
            <a:r>
              <a:rPr lang="en-US" dirty="0" smtClean="0">
                <a:sym typeface="Math1" panose="05000502060100000001" pitchFamily="2" charset="2"/>
              </a:rPr>
              <a:t> </a:t>
            </a:r>
            <a:r>
              <a:rPr lang="en-US" dirty="0" smtClean="0"/>
              <a:t>M(X</a:t>
            </a:r>
            <a:r>
              <a:rPr lang="en-US" dirty="0"/>
              <a:t>). 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If </a:t>
            </a:r>
            <a:r>
              <a:rPr lang="en-US" dirty="0"/>
              <a:t>the left multiplier algebra of </a:t>
            </a:r>
            <a:r>
              <a:rPr lang="en-US" dirty="0" smtClean="0"/>
              <a:t> K</a:t>
            </a:r>
            <a:r>
              <a:rPr lang="en-US" baseline="-25000" dirty="0" smtClean="0"/>
              <a:t>A</a:t>
            </a:r>
            <a:r>
              <a:rPr lang="en-US" dirty="0" smtClean="0"/>
              <a:t>(X)  </a:t>
            </a:r>
            <a:r>
              <a:rPr lang="en-US" dirty="0"/>
              <a:t>is </a:t>
            </a:r>
            <a:r>
              <a:rPr lang="en-US" dirty="0" smtClean="0"/>
              <a:t>larger than </a:t>
            </a:r>
            <a:r>
              <a:rPr lang="en-US" dirty="0"/>
              <a:t>the multiplier algebra of it, then 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r>
              <a:rPr lang="en-US" baseline="-25000" dirty="0"/>
              <a:t>(A)</a:t>
            </a:r>
            <a:r>
              <a:rPr lang="en-US" dirty="0"/>
              <a:t>(M(X)) </a:t>
            </a:r>
            <a:r>
              <a:rPr lang="en-US" dirty="0" smtClean="0"/>
              <a:t> can </a:t>
            </a:r>
            <a:r>
              <a:rPr lang="en-US" dirty="0"/>
              <a:t>be smaller </a:t>
            </a:r>
            <a:r>
              <a:rPr lang="en-US" dirty="0" smtClean="0"/>
              <a:t>than 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(X</a:t>
            </a:r>
            <a:r>
              <a:rPr lang="en-US" dirty="0" smtClean="0"/>
              <a:t>), i.e. not every bounded module operator might admit a bounded module operator continuation. (Existing continuations are unique.)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en-US" dirty="0" smtClean="0"/>
              <a:t>Roughly speaking:</a:t>
            </a:r>
          </a:p>
          <a:p>
            <a:endParaRPr lang="en-US" sz="1600" dirty="0" smtClean="0"/>
          </a:p>
          <a:p>
            <a:r>
              <a:rPr lang="en-US" dirty="0" smtClean="0"/>
              <a:t>If  G  and  H  are Morita equivalent as </a:t>
            </a:r>
            <a:r>
              <a:rPr lang="en-US" dirty="0" err="1" smtClean="0"/>
              <a:t>groupoids</a:t>
            </a:r>
            <a:r>
              <a:rPr lang="en-US" dirty="0" smtClean="0"/>
              <a:t>, then C*</a:t>
            </a:r>
            <a:r>
              <a:rPr lang="en-US" baseline="-25000" dirty="0" smtClean="0"/>
              <a:t>r</a:t>
            </a:r>
            <a:r>
              <a:rPr lang="en-US" dirty="0" smtClean="0"/>
              <a:t>(G)  and   C*</a:t>
            </a:r>
            <a:r>
              <a:rPr lang="en-US" baseline="-25000" dirty="0" smtClean="0"/>
              <a:t>r</a:t>
            </a:r>
            <a:r>
              <a:rPr lang="en-US" dirty="0" smtClean="0"/>
              <a:t>(H)  are strongly Morita equivalent C*-algebras,</a:t>
            </a:r>
          </a:p>
          <a:p>
            <a:r>
              <a:rPr lang="en-US" dirty="0" smtClean="0"/>
              <a:t>as well as  C*(G)  and   C*(H)  are strongly Morita equivalent C*-algebras. </a:t>
            </a:r>
          </a:p>
          <a:p>
            <a:endParaRPr lang="en-US" sz="1000" dirty="0" smtClean="0"/>
          </a:p>
          <a:p>
            <a:r>
              <a:rPr lang="en-US" dirty="0" smtClean="0"/>
              <a:t>Morita equivalence of C*-algebras preserves quite a number of properties of both the C*-algebras. Some of them can be reinterpreted as </a:t>
            </a:r>
            <a:r>
              <a:rPr lang="en-US" dirty="0" err="1" smtClean="0"/>
              <a:t>groupoid</a:t>
            </a:r>
            <a:r>
              <a:rPr lang="en-US" dirty="0" smtClean="0"/>
              <a:t> properties.</a:t>
            </a:r>
          </a:p>
          <a:p>
            <a:endParaRPr lang="en-US" sz="1000" dirty="0" smtClean="0"/>
          </a:p>
          <a:p>
            <a:r>
              <a:rPr lang="en-US" dirty="0" smtClean="0"/>
              <a:t>There is no transfer to Morita equivalence </a:t>
            </a:r>
            <a:r>
              <a:rPr lang="en-US" dirty="0" err="1" smtClean="0"/>
              <a:t>bimodules</a:t>
            </a:r>
            <a:r>
              <a:rPr lang="en-US" dirty="0" smtClean="0"/>
              <a:t> of the respective (local) multiplier algebras!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064" y="909638"/>
            <a:ext cx="8424936" cy="5948362"/>
          </a:xfrm>
        </p:spPr>
        <p:txBody>
          <a:bodyPr/>
          <a:lstStyle/>
          <a:p>
            <a:r>
              <a:rPr lang="de-DE" b="1" dirty="0" err="1" smtClean="0"/>
              <a:t>Bounded</a:t>
            </a:r>
            <a:r>
              <a:rPr lang="de-DE" b="1" dirty="0" smtClean="0"/>
              <a:t> </a:t>
            </a:r>
            <a:r>
              <a:rPr lang="de-DE" b="1" dirty="0" err="1" smtClean="0"/>
              <a:t>module</a:t>
            </a:r>
            <a:r>
              <a:rPr lang="de-DE" b="1" dirty="0" smtClean="0"/>
              <a:t> </a:t>
            </a:r>
            <a:r>
              <a:rPr lang="de-DE" b="1" dirty="0" err="1" smtClean="0"/>
              <a:t>functionals</a:t>
            </a:r>
            <a:endParaRPr lang="de-DE" b="1" dirty="0" smtClean="0"/>
          </a:p>
          <a:p>
            <a:endParaRPr lang="de-DE" sz="1800" dirty="0" smtClean="0"/>
          </a:p>
          <a:p>
            <a:r>
              <a:rPr lang="de-DE" b="1" dirty="0"/>
              <a:t>Theorem: </a:t>
            </a:r>
          </a:p>
          <a:p>
            <a:endParaRPr lang="de-DE" sz="1000" dirty="0"/>
          </a:p>
          <a:p>
            <a:r>
              <a:rPr lang="en-US" dirty="0"/>
              <a:t>Let </a:t>
            </a:r>
            <a:r>
              <a:rPr lang="en-US" dirty="0" smtClean="0"/>
              <a:t> A  be </a:t>
            </a:r>
            <a:r>
              <a:rPr lang="en-US" dirty="0"/>
              <a:t>a C*-algebra with multiplier algebra </a:t>
            </a:r>
            <a:r>
              <a:rPr lang="en-US" dirty="0" smtClean="0"/>
              <a:t> M(A</a:t>
            </a:r>
            <a:r>
              <a:rPr lang="en-US" dirty="0"/>
              <a:t>). </a:t>
            </a:r>
            <a:r>
              <a:rPr lang="en-US" dirty="0" smtClean="0"/>
              <a:t>Let  </a:t>
            </a:r>
            <a:r>
              <a:rPr lang="en-US" dirty="0"/>
              <a:t>X </a:t>
            </a:r>
            <a:r>
              <a:rPr lang="en-US" dirty="0" smtClean="0"/>
              <a:t> be a full </a:t>
            </a:r>
            <a:r>
              <a:rPr lang="en-US" dirty="0"/>
              <a:t>Hilbert A-module and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be </a:t>
            </a:r>
            <a:r>
              <a:rPr lang="en-US" dirty="0"/>
              <a:t>its full multiplier module.</a:t>
            </a:r>
          </a:p>
          <a:p>
            <a:r>
              <a:rPr lang="en-US" dirty="0" smtClean="0"/>
              <a:t>There </a:t>
            </a:r>
            <a:r>
              <a:rPr lang="en-US" dirty="0"/>
              <a:t>does not exist any bounded M(A)-linear map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M(X)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M(A)  such that  f</a:t>
            </a:r>
            <a:r>
              <a:rPr lang="en-US" baseline="-25000" dirty="0" smtClean="0"/>
              <a:t>0</a:t>
            </a:r>
            <a:r>
              <a:rPr lang="en-US" dirty="0" smtClean="0"/>
              <a:t>≠0  on  </a:t>
            </a:r>
            <a:r>
              <a:rPr lang="en-US" dirty="0"/>
              <a:t>M(X), but f</a:t>
            </a:r>
            <a:r>
              <a:rPr lang="en-US" baseline="-25000" dirty="0"/>
              <a:t>0</a:t>
            </a:r>
            <a:r>
              <a:rPr lang="en-US" dirty="0"/>
              <a:t> = 0 on </a:t>
            </a:r>
            <a:r>
              <a:rPr lang="en-US" dirty="0" smtClean="0"/>
              <a:t> 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</a:t>
            </a:r>
            <a:r>
              <a:rPr lang="en-US" dirty="0"/>
              <a:t>).</a:t>
            </a:r>
          </a:p>
          <a:p>
            <a:r>
              <a:rPr lang="en-US" dirty="0" smtClean="0"/>
              <a:t>The </a:t>
            </a:r>
            <a:r>
              <a:rPr lang="en-US" dirty="0" err="1"/>
              <a:t>Banach</a:t>
            </a:r>
            <a:r>
              <a:rPr lang="en-US" dirty="0"/>
              <a:t> M(A)-</a:t>
            </a:r>
            <a:r>
              <a:rPr lang="en-US" dirty="0" smtClean="0"/>
              <a:t>module  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baseline="-25000" dirty="0" smtClean="0"/>
              <a:t>M(A</a:t>
            </a:r>
            <a:r>
              <a:rPr lang="de-DE" baseline="-25000" dirty="0"/>
              <a:t>)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admits</a:t>
            </a:r>
            <a:r>
              <a:rPr lang="de-DE" dirty="0" smtClean="0"/>
              <a:t> </a:t>
            </a:r>
            <a:r>
              <a:rPr lang="de-DE" dirty="0"/>
              <a:t>an </a:t>
            </a:r>
            <a:r>
              <a:rPr lang="de-DE" dirty="0" err="1"/>
              <a:t>isometric</a:t>
            </a:r>
            <a:r>
              <a:rPr lang="de-DE" dirty="0"/>
              <a:t> modular </a:t>
            </a:r>
            <a:r>
              <a:rPr lang="de-DE" dirty="0" err="1" smtClean="0"/>
              <a:t>em</a:t>
            </a:r>
            <a:r>
              <a:rPr lang="en-US" dirty="0" smtClean="0"/>
              <a:t>bedding </a:t>
            </a:r>
            <a:r>
              <a:rPr lang="en-US" dirty="0"/>
              <a:t>into the </a:t>
            </a:r>
            <a:r>
              <a:rPr lang="en-US" dirty="0" err="1"/>
              <a:t>Banach</a:t>
            </a:r>
            <a:r>
              <a:rPr lang="en-US" dirty="0"/>
              <a:t> A-module </a:t>
            </a:r>
            <a:r>
              <a:rPr lang="en-US" dirty="0" smtClean="0"/>
              <a:t>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baseline="-25000" dirty="0" smtClean="0"/>
              <a:t>A</a:t>
            </a:r>
            <a:r>
              <a:rPr lang="en-US" dirty="0" smtClean="0"/>
              <a:t>  by </a:t>
            </a:r>
            <a:r>
              <a:rPr lang="en-US" dirty="0"/>
              <a:t>restricting an element on </a:t>
            </a:r>
            <a:r>
              <a:rPr lang="en-US" dirty="0" smtClean="0"/>
              <a:t>the domain </a:t>
            </a:r>
            <a:r>
              <a:rPr lang="en-US" dirty="0"/>
              <a:t>from </a:t>
            </a:r>
            <a:r>
              <a:rPr lang="en-US" dirty="0" smtClean="0"/>
              <a:t> M(X)  </a:t>
            </a:r>
            <a:r>
              <a:rPr lang="en-US" dirty="0"/>
              <a:t>to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</a:t>
            </a:r>
            <a:r>
              <a:rPr lang="en-US" dirty="0"/>
              <a:t>). There exist examples such that </a:t>
            </a:r>
            <a:r>
              <a:rPr lang="en-US" dirty="0" smtClean="0"/>
              <a:t>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baseline="-25000" dirty="0" smtClean="0"/>
              <a:t>A</a:t>
            </a:r>
            <a:r>
              <a:rPr lang="en-US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en-US" dirty="0" smtClean="0"/>
              <a:t>strictly </a:t>
            </a:r>
            <a:r>
              <a:rPr lang="en-US" dirty="0"/>
              <a:t>larger than the embedded copy of </a:t>
            </a:r>
            <a:r>
              <a:rPr lang="en-US" dirty="0" smtClean="0"/>
              <a:t> 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baseline="-25000" dirty="0" smtClean="0"/>
              <a:t>M(A</a:t>
            </a:r>
            <a:r>
              <a:rPr lang="de-DE" baseline="-25000" dirty="0"/>
              <a:t>)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 dirty="0" smtClean="0"/>
          </a:p>
          <a:p>
            <a:fld id="{6B1B893C-F4DB-4463-A798-3A44780745C5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1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399682"/>
          </a:xfrm>
          <a:ln>
            <a:noFill/>
          </a:ln>
        </p:spPr>
        <p:txBody>
          <a:bodyPr/>
          <a:lstStyle/>
          <a:p>
            <a:r>
              <a:rPr lang="de-DE" b="1" dirty="0" smtClean="0"/>
              <a:t>Modular </a:t>
            </a:r>
            <a:r>
              <a:rPr lang="de-DE" b="1" dirty="0" err="1" smtClean="0"/>
              <a:t>maps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 X  </a:t>
            </a:r>
            <a:r>
              <a:rPr lang="de-DE" b="1" dirty="0" err="1" smtClean="0"/>
              <a:t>to</a:t>
            </a:r>
            <a:r>
              <a:rPr lang="de-DE" b="1" dirty="0" smtClean="0"/>
              <a:t> 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</a:t>
            </a:r>
            <a:endParaRPr lang="de-DE" b="1" dirty="0" smtClean="0"/>
          </a:p>
          <a:p>
            <a:endParaRPr lang="de-DE" sz="1600" dirty="0"/>
          </a:p>
          <a:p>
            <a:r>
              <a:rPr lang="de-DE" b="1" dirty="0" smtClean="0"/>
              <a:t>Theorem:</a:t>
            </a:r>
          </a:p>
          <a:p>
            <a:endParaRPr lang="de-DE" sz="1000" dirty="0" smtClean="0"/>
          </a:p>
          <a:p>
            <a:r>
              <a:rPr lang="de-DE" dirty="0" smtClean="0"/>
              <a:t>The same </a:t>
            </a:r>
            <a:r>
              <a:rPr lang="de-DE" dirty="0" err="1" smtClean="0"/>
              <a:t>suppositions</a:t>
            </a:r>
            <a:r>
              <a:rPr lang="de-DE" dirty="0" smtClean="0"/>
              <a:t> …</a:t>
            </a:r>
          </a:p>
          <a:p>
            <a:r>
              <a:rPr lang="en-US" dirty="0" smtClean="0"/>
              <a:t>There </a:t>
            </a:r>
            <a:r>
              <a:rPr lang="en-US" dirty="0"/>
              <a:t>does not exist any bounded M(A)-linear map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M(X)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M(X</a:t>
            </a:r>
            <a:r>
              <a:rPr lang="en-US" dirty="0" smtClean="0"/>
              <a:t>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 such that  T</a:t>
            </a:r>
            <a:r>
              <a:rPr lang="en-US" baseline="-25000" dirty="0" smtClean="0"/>
              <a:t>0</a:t>
            </a:r>
            <a:r>
              <a:rPr lang="en-US" dirty="0" smtClean="0"/>
              <a:t>≠0  </a:t>
            </a:r>
            <a:r>
              <a:rPr lang="en-US" dirty="0"/>
              <a:t>on </a:t>
            </a:r>
            <a:r>
              <a:rPr lang="en-US" dirty="0" smtClean="0"/>
              <a:t> M(X</a:t>
            </a:r>
            <a:r>
              <a:rPr lang="en-US" dirty="0"/>
              <a:t>), but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=0 </a:t>
            </a:r>
            <a:r>
              <a:rPr lang="en-US" dirty="0"/>
              <a:t>on </a:t>
            </a:r>
            <a:r>
              <a:rPr lang="en-US" dirty="0" smtClean="0"/>
              <a:t>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</a:t>
            </a:r>
            <a:r>
              <a:rPr lang="en-US" dirty="0"/>
              <a:t>).</a:t>
            </a:r>
          </a:p>
          <a:p>
            <a:r>
              <a:rPr lang="en-US" dirty="0" smtClean="0"/>
              <a:t>The </a:t>
            </a:r>
            <a:r>
              <a:rPr lang="en-US" dirty="0" err="1"/>
              <a:t>Banach</a:t>
            </a:r>
            <a:r>
              <a:rPr lang="en-US" dirty="0"/>
              <a:t> </a:t>
            </a:r>
            <a:r>
              <a:rPr lang="en-US" dirty="0" smtClean="0"/>
              <a:t>space  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r>
              <a:rPr lang="en-US" baseline="-25000" dirty="0"/>
              <a:t>(A)</a:t>
            </a:r>
            <a:r>
              <a:rPr lang="en-US" dirty="0"/>
              <a:t>(</a:t>
            </a:r>
            <a:r>
              <a:rPr lang="en-US" dirty="0" smtClean="0"/>
              <a:t>M(X),M(X)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)  admits </a:t>
            </a:r>
            <a:r>
              <a:rPr lang="en-US" dirty="0"/>
              <a:t>an isometric </a:t>
            </a:r>
            <a:r>
              <a:rPr lang="en-US" dirty="0" smtClean="0"/>
              <a:t>embedding </a:t>
            </a:r>
            <a:r>
              <a:rPr lang="en-US" dirty="0"/>
              <a:t>into the </a:t>
            </a:r>
            <a:r>
              <a:rPr lang="en-US" dirty="0" err="1"/>
              <a:t>Banach</a:t>
            </a:r>
            <a:r>
              <a:rPr lang="en-US" dirty="0"/>
              <a:t> space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(X,X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)  by </a:t>
            </a:r>
            <a:r>
              <a:rPr lang="en-US" dirty="0"/>
              <a:t>restricting an element </a:t>
            </a:r>
            <a:r>
              <a:rPr lang="en-US" dirty="0" smtClean="0"/>
              <a:t>on the </a:t>
            </a:r>
            <a:r>
              <a:rPr lang="en-US" dirty="0"/>
              <a:t>domain from </a:t>
            </a:r>
            <a:r>
              <a:rPr lang="en-US" dirty="0" smtClean="0"/>
              <a:t> M(X)  </a:t>
            </a:r>
            <a:r>
              <a:rPr lang="en-US" dirty="0"/>
              <a:t>to </a:t>
            </a:r>
            <a:r>
              <a:rPr lang="en-US" dirty="0" smtClean="0"/>
              <a:t> 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M(X) . </a:t>
            </a:r>
            <a:r>
              <a:rPr lang="en-US" dirty="0"/>
              <a:t>There exist examples such </a:t>
            </a:r>
            <a:r>
              <a:rPr lang="en-US" dirty="0" smtClean="0"/>
              <a:t>that 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(X,X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)  is </a:t>
            </a:r>
            <a:r>
              <a:rPr lang="en-US" dirty="0"/>
              <a:t>strictly larger than the embedded copy </a:t>
            </a:r>
            <a:r>
              <a:rPr lang="en-US" dirty="0" smtClean="0"/>
              <a:t>of 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M</a:t>
            </a:r>
            <a:r>
              <a:rPr lang="de-DE" baseline="-25000" dirty="0" smtClean="0"/>
              <a:t>(A</a:t>
            </a:r>
            <a:r>
              <a:rPr lang="de-DE" baseline="-25000" dirty="0"/>
              <a:t>)</a:t>
            </a:r>
            <a:r>
              <a:rPr lang="de-DE" dirty="0"/>
              <a:t>(</a:t>
            </a:r>
            <a:r>
              <a:rPr lang="de-DE" dirty="0" smtClean="0"/>
              <a:t>M(X),M(X)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dirty="0" smtClean="0"/>
              <a:t>) .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7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Q</a:t>
            </a:r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dirty="0" err="1" smtClean="0"/>
              <a:t>Ideas</a:t>
            </a:r>
            <a:r>
              <a:rPr lang="de-DE" altLang="de-DE" sz="4000" b="1" dirty="0" smtClean="0"/>
              <a:t> </a:t>
            </a:r>
            <a:r>
              <a:rPr lang="de-DE" altLang="de-DE" sz="4000" b="1" dirty="0" err="1" smtClean="0"/>
              <a:t>and</a:t>
            </a:r>
            <a:r>
              <a:rPr lang="de-DE" altLang="de-DE" sz="4000" b="1" dirty="0" smtClean="0"/>
              <a:t> </a:t>
            </a:r>
            <a:r>
              <a:rPr lang="de-DE" altLang="de-DE" sz="4000" b="1" dirty="0" err="1" smtClean="0"/>
              <a:t>Questions</a:t>
            </a:r>
            <a:endParaRPr lang="de-DE" altLang="de-DE" sz="4000" b="1" dirty="0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42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20356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Are multiplier modules C*-reflexive as Hilbert C*-modules? </a:t>
            </a:r>
            <a:r>
              <a:rPr lang="en-US" dirty="0"/>
              <a:t>(</a:t>
            </a:r>
            <a:r>
              <a:rPr lang="en-US" dirty="0" smtClean="0"/>
              <a:t>it depends on the choice of  A  or  M(A) ?)</a:t>
            </a:r>
          </a:p>
          <a:p>
            <a:r>
              <a:rPr lang="en-US" dirty="0" smtClean="0"/>
              <a:t>Can certain C*-reflexive Hilbert C*-modules be characterized by intrinsic properties?</a:t>
            </a:r>
          </a:p>
          <a:p>
            <a:r>
              <a:rPr lang="en-US" dirty="0" smtClean="0"/>
              <a:t>In general:  X</a:t>
            </a:r>
            <a:r>
              <a:rPr lang="en-US" dirty="0" smtClean="0">
                <a:sym typeface="Math1" panose="05000502060100000001" pitchFamily="2" charset="2"/>
              </a:rPr>
              <a:t></a:t>
            </a:r>
            <a:r>
              <a:rPr lang="en-US" dirty="0" smtClean="0"/>
              <a:t>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ʹʹ</a:t>
            </a:r>
            <a:r>
              <a:rPr lang="en-US" dirty="0" smtClean="0">
                <a:sym typeface="Math1" panose="05000502060100000001" pitchFamily="2" charset="2"/>
              </a:rPr>
              <a:t></a:t>
            </a:r>
            <a:r>
              <a:rPr lang="en-US" dirty="0" smtClean="0"/>
              <a:t>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, and all four pairs of inclusion relations appear in examples. 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ʹʹʹ</a:t>
            </a:r>
            <a:r>
              <a:rPr lang="en-US" dirty="0" smtClean="0"/>
              <a:t> =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.</a:t>
            </a:r>
          </a:p>
          <a:p>
            <a:endParaRPr lang="en-US" sz="1600" dirty="0" smtClean="0"/>
          </a:p>
          <a:p>
            <a:r>
              <a:rPr lang="en-US" dirty="0" smtClean="0"/>
              <a:t>Are there (interesting) families of pairwise non-*-</a:t>
            </a:r>
            <a:r>
              <a:rPr lang="en-US" dirty="0" err="1" smtClean="0"/>
              <a:t>isomor-phic</a:t>
            </a:r>
            <a:r>
              <a:rPr lang="en-US" dirty="0" smtClean="0"/>
              <a:t> C*-algebras  K</a:t>
            </a:r>
            <a:r>
              <a:rPr lang="en-US" baseline="-25000" dirty="0" smtClean="0"/>
              <a:t>A</a:t>
            </a:r>
            <a:r>
              <a:rPr lang="en-US" dirty="0" smtClean="0"/>
              <a:t>(X)  based on (parametrized) families of non-</a:t>
            </a:r>
            <a:r>
              <a:rPr lang="en-US" dirty="0" err="1" smtClean="0"/>
              <a:t>adjointable</a:t>
            </a:r>
            <a:r>
              <a:rPr lang="en-US" dirty="0" smtClean="0"/>
              <a:t> invertible bounded module operators  T  on  X  changing the C*-valued inner product on  X  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two-sided</a:t>
            </a:r>
            <a:r>
              <a:rPr lang="de-DE" dirty="0" smtClean="0"/>
              <a:t> norm-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ideals</a:t>
            </a:r>
            <a:r>
              <a:rPr lang="de-DE" dirty="0" smtClean="0"/>
              <a:t>  A  in M(A)  </a:t>
            </a:r>
            <a:r>
              <a:rPr lang="de-DE" dirty="0" err="1" smtClean="0"/>
              <a:t>and</a:t>
            </a:r>
            <a:r>
              <a:rPr lang="de-DE" dirty="0" smtClean="0"/>
              <a:t> Hilbert A-modules  X  </a:t>
            </a:r>
            <a:r>
              <a:rPr lang="de-DE" dirty="0" err="1" smtClean="0"/>
              <a:t>replaced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="1" i="1" dirty="0" err="1" smtClean="0"/>
              <a:t>one-sided</a:t>
            </a:r>
            <a:r>
              <a:rPr lang="de-DE" b="1" i="1" dirty="0" smtClean="0"/>
              <a:t> </a:t>
            </a:r>
            <a:r>
              <a:rPr lang="de-DE" dirty="0" smtClean="0"/>
              <a:t>norm-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ideals</a:t>
            </a:r>
            <a:r>
              <a:rPr lang="de-DE" dirty="0" smtClean="0"/>
              <a:t>  I  in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unital</a:t>
            </a:r>
            <a:r>
              <a:rPr lang="de-DE" dirty="0" smtClean="0"/>
              <a:t> C*-</a:t>
            </a:r>
            <a:r>
              <a:rPr lang="de-DE" dirty="0" err="1" smtClean="0"/>
              <a:t>algebras</a:t>
            </a:r>
            <a:r>
              <a:rPr lang="de-DE" dirty="0" smtClean="0"/>
              <a:t>  B  </a:t>
            </a:r>
            <a:r>
              <a:rPr lang="de-DE" dirty="0" err="1" smtClean="0"/>
              <a:t>to</a:t>
            </a:r>
            <a:r>
              <a:rPr lang="de-DE" dirty="0" smtClean="0"/>
              <a:t> form „</a:t>
            </a:r>
            <a:r>
              <a:rPr lang="de-DE" dirty="0" err="1" smtClean="0"/>
              <a:t>one-sided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 M(I)“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considerations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V. M. Manuilov,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arxiv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1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dirty="0" smtClean="0"/>
              <a:t>References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45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517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92695"/>
            <a:ext cx="7957318" cy="545350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7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5"/>
            <a:ext cx="7200800" cy="548729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47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8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56178" cy="55441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327674"/>
          </a:xfrm>
        </p:spPr>
        <p:txBody>
          <a:bodyPr/>
          <a:lstStyle/>
          <a:p>
            <a:r>
              <a:rPr lang="en-US" dirty="0" smtClean="0"/>
              <a:t>Recently found sources: </a:t>
            </a:r>
          </a:p>
          <a:p>
            <a:endParaRPr lang="en-US" sz="1600" dirty="0" smtClean="0"/>
          </a:p>
          <a:p>
            <a:r>
              <a:rPr lang="en-US" sz="1500" dirty="0" smtClean="0"/>
              <a:t>[Daws1]  M. </a:t>
            </a:r>
            <a:r>
              <a:rPr lang="en-US" sz="1500" dirty="0" err="1" smtClean="0"/>
              <a:t>Daws</a:t>
            </a:r>
            <a:r>
              <a:rPr lang="en-US" sz="1500" dirty="0" smtClean="0"/>
              <a:t>, Multipliers, self-induced and dual </a:t>
            </a:r>
            <a:r>
              <a:rPr lang="en-US" sz="1500" dirty="0" err="1" smtClean="0"/>
              <a:t>Banach</a:t>
            </a:r>
            <a:r>
              <a:rPr lang="en-US" sz="1500" dirty="0" smtClean="0"/>
              <a:t> algebras. </a:t>
            </a:r>
            <a:r>
              <a:rPr lang="en-US" sz="1500" i="1" dirty="0" err="1" smtClean="0"/>
              <a:t>Dissertationes</a:t>
            </a:r>
            <a:r>
              <a:rPr lang="en-US" sz="1500" i="1" dirty="0" smtClean="0"/>
              <a:t> Math.</a:t>
            </a:r>
            <a:r>
              <a:rPr lang="en-US" sz="1500" dirty="0" smtClean="0"/>
              <a:t>, 470:62(2010).</a:t>
            </a:r>
          </a:p>
          <a:p>
            <a:r>
              <a:rPr lang="en-US" sz="1500" dirty="0" smtClean="0"/>
              <a:t>[Daws2] M. </a:t>
            </a:r>
            <a:r>
              <a:rPr lang="en-US" sz="1500" dirty="0" err="1" smtClean="0"/>
              <a:t>Daws</a:t>
            </a:r>
            <a:r>
              <a:rPr lang="en-US" sz="1500" dirty="0" smtClean="0"/>
              <a:t>, Multipliers of locally compact quantum groups via Hilbert </a:t>
            </a:r>
            <a:r>
              <a:rPr lang="en-US" sz="1500" i="1" dirty="0" smtClean="0"/>
              <a:t>C</a:t>
            </a:r>
            <a:r>
              <a:rPr lang="en-US" sz="1500" dirty="0" smtClean="0"/>
              <a:t>∗-modules. </a:t>
            </a:r>
            <a:r>
              <a:rPr lang="en-US" sz="1500" i="1" dirty="0" smtClean="0"/>
              <a:t>J. </a:t>
            </a:r>
            <a:r>
              <a:rPr lang="en-US" sz="1500" i="1" dirty="0" err="1" smtClean="0"/>
              <a:t>Lond</a:t>
            </a:r>
            <a:r>
              <a:rPr lang="en-US" sz="1500" i="1" dirty="0" smtClean="0"/>
              <a:t>. Math. Soc. (2)</a:t>
            </a:r>
            <a:r>
              <a:rPr lang="en-US" sz="1500" dirty="0" smtClean="0"/>
              <a:t> 84(2)(2011), 385-407.</a:t>
            </a:r>
          </a:p>
          <a:p>
            <a:r>
              <a:rPr lang="en-US" sz="1500" dirty="0" smtClean="0"/>
              <a:t>[BKMS] A. Buss, B. Kwasniewski, A. McKee, A. </a:t>
            </a:r>
            <a:r>
              <a:rPr lang="en-US" sz="1500" dirty="0" err="1" smtClean="0"/>
              <a:t>Skalski</a:t>
            </a:r>
            <a:r>
              <a:rPr lang="en-US" sz="1500" dirty="0" smtClean="0"/>
              <a:t>, Fourier-</a:t>
            </a:r>
            <a:r>
              <a:rPr lang="en-US" sz="1500" dirty="0" err="1" smtClean="0"/>
              <a:t>Stieltjes</a:t>
            </a:r>
            <a:r>
              <a:rPr lang="en-US" sz="1500" dirty="0" smtClean="0"/>
              <a:t> category for twisted </a:t>
            </a:r>
            <a:r>
              <a:rPr lang="en-US" sz="1500" dirty="0" err="1" smtClean="0"/>
              <a:t>groupoid</a:t>
            </a:r>
            <a:r>
              <a:rPr lang="en-US" sz="1500" dirty="0" smtClean="0"/>
              <a:t> actions, </a:t>
            </a:r>
            <a:r>
              <a:rPr lang="en-US" sz="1500" i="1" dirty="0" smtClean="0">
                <a:hlinkClick r:id="rId2"/>
              </a:rPr>
              <a:t>www.arXiv.org</a:t>
            </a:r>
            <a:r>
              <a:rPr lang="en-US" sz="1500" dirty="0" smtClean="0"/>
              <a:t> 2405.15653 (2024). 76 pp..</a:t>
            </a:r>
          </a:p>
          <a:p>
            <a:r>
              <a:rPr lang="en-US" sz="1500" dirty="0" smtClean="0"/>
              <a:t>[Del1] A.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Delfín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(Ares de Parga), Representations of *-correspondences on pairs of Hilbert spaces, J. Operator Theory 92(2024), issue 1, 167-188. / </a:t>
            </a:r>
            <a:r>
              <a:rPr lang="en-US" sz="1500" i="1" dirty="0" smtClean="0">
                <a:hlinkClick r:id="rId2"/>
              </a:rPr>
              <a:t>www.arXiv.org </a:t>
            </a:r>
            <a:r>
              <a:rPr lang="en-US" sz="1500" i="1" dirty="0" smtClean="0"/>
              <a:t> 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2208.14605v4. 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[Del2] 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 </a:t>
            </a:r>
            <a:r>
              <a:rPr lang="en-US" sz="15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Delfín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(Ares de Parga), C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*-correspondences, Hilbert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bimodules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and their </a:t>
            </a:r>
            <a:r>
              <a:rPr lang="en-US" sz="15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US" sz="1500" i="1" baseline="30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versions, Ph.D. thesis, University of Oregon, Eugene, OR, U.S.A., 2023.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[Lance] E. C. Lance, Unitary operators on Hilbert C*-modules, Bull. London Math. Soc. 26 (1994), 363-366. 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Blecher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D. P.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Blecher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 new approach to Hilbert C*-modules, Math. Ann. 307(1997), 253-290. 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[Frank] M. Frank, A multiplier approach to the Lance-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Blecher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theorem, ZAA 16 (1997), 565-573.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Solel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B.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Solel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Isometries of Hilbert C*-modules, Trans. AMS 353(2001), 4637-4660.</a:t>
            </a:r>
          </a:p>
          <a:p>
            <a:r>
              <a:rPr lang="en-US" sz="1500" dirty="0" smtClean="0"/>
              <a:t>[</a:t>
            </a:r>
            <a:r>
              <a:rPr lang="en-US" sz="1500" dirty="0" err="1" smtClean="0"/>
              <a:t>EchRae</a:t>
            </a:r>
            <a:r>
              <a:rPr lang="en-US" sz="1500" dirty="0" smtClean="0"/>
              <a:t>] S. </a:t>
            </a:r>
            <a:r>
              <a:rPr lang="en-US" sz="1500" dirty="0" err="1" smtClean="0"/>
              <a:t>Echterhoff</a:t>
            </a:r>
            <a:r>
              <a:rPr lang="en-US" sz="1500" dirty="0" smtClean="0"/>
              <a:t>, I. Raeburn, Morita equivalence of crossed products, Math. Scand. 76(1995), 289-309.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Schw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J.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Schweizer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Hilbert C*-modules with a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predual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J. Operator 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Theory </a:t>
            </a:r>
            <a:r>
              <a:rPr lang="de-DE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48(2002), </a:t>
            </a:r>
            <a:r>
              <a:rPr lang="de-DE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621-632.</a:t>
            </a:r>
            <a:endParaRPr lang="en-US" sz="1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en-US" dirty="0" smtClean="0"/>
              <a:t>Extending these ideas beyond the (co)actions of locally compact groups on C*-algebras to the actions of locally compact </a:t>
            </a:r>
            <a:r>
              <a:rPr lang="en-US" dirty="0" err="1" smtClean="0"/>
              <a:t>groupoids</a:t>
            </a:r>
            <a:r>
              <a:rPr lang="en-US" dirty="0" smtClean="0"/>
              <a:t>  G  with </a:t>
            </a:r>
            <a:r>
              <a:rPr lang="en-US" dirty="0" err="1" smtClean="0"/>
              <a:t>Haar</a:t>
            </a:r>
            <a:r>
              <a:rPr lang="en-US" dirty="0" smtClean="0"/>
              <a:t> systems on C*-algebras  A  one can associate </a:t>
            </a:r>
            <a:r>
              <a:rPr lang="en-US" dirty="0" err="1" smtClean="0"/>
              <a:t>groupoid</a:t>
            </a:r>
            <a:r>
              <a:rPr lang="en-US" dirty="0"/>
              <a:t> </a:t>
            </a:r>
            <a:r>
              <a:rPr lang="en-US" dirty="0" smtClean="0"/>
              <a:t>crossed products, which are also C*-algebras.  </a:t>
            </a:r>
          </a:p>
          <a:p>
            <a:endParaRPr lang="en-US" sz="1000" dirty="0" smtClean="0"/>
          </a:p>
          <a:p>
            <a:r>
              <a:rPr lang="en-US" dirty="0" smtClean="0"/>
              <a:t>Strong Morita equivalences of C*-algebras  A, B  with (co)actions of such </a:t>
            </a:r>
            <a:r>
              <a:rPr lang="en-US" dirty="0" err="1" smtClean="0"/>
              <a:t>groupoids</a:t>
            </a:r>
            <a:r>
              <a:rPr lang="en-US" dirty="0" smtClean="0"/>
              <a:t> give rise to </a:t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dirty="0" err="1" smtClean="0"/>
              <a:t>imprimitivity</a:t>
            </a:r>
            <a:r>
              <a:rPr lang="en-US" dirty="0" smtClean="0"/>
              <a:t> </a:t>
            </a:r>
            <a:r>
              <a:rPr lang="en-US" dirty="0" err="1" smtClean="0"/>
              <a:t>bimodules</a:t>
            </a:r>
            <a:r>
              <a:rPr lang="en-US" dirty="0" smtClean="0"/>
              <a:t> for the (full, reduced) </a:t>
            </a:r>
            <a:r>
              <a:rPr lang="en-US" dirty="0" err="1" smtClean="0"/>
              <a:t>groupoid</a:t>
            </a:r>
            <a:r>
              <a:rPr lang="en-US" dirty="0"/>
              <a:t> </a:t>
            </a:r>
            <a:r>
              <a:rPr lang="en-US" dirty="0" smtClean="0"/>
              <a:t>crossed product C*-algebras.</a:t>
            </a:r>
            <a:br>
              <a:rPr lang="en-US" dirty="0" smtClean="0"/>
            </a:br>
            <a:r>
              <a:rPr lang="en-US" dirty="0"/>
              <a:t>[Ren1-4</a:t>
            </a:r>
            <a:r>
              <a:rPr lang="en-US" dirty="0" smtClean="0"/>
              <a:t>], </a:t>
            </a:r>
            <a:r>
              <a:rPr lang="en-US" dirty="0"/>
              <a:t>[</a:t>
            </a:r>
            <a:r>
              <a:rPr lang="en-US" dirty="0" err="1"/>
              <a:t>leGall</a:t>
            </a:r>
            <a:r>
              <a:rPr lang="en-US" dirty="0"/>
              <a:t>], </a:t>
            </a:r>
            <a:r>
              <a:rPr lang="en-US" dirty="0" smtClean="0"/>
              <a:t>[</a:t>
            </a:r>
            <a:r>
              <a:rPr lang="en-US" dirty="0" err="1" smtClean="0"/>
              <a:t>BaajSkan</a:t>
            </a:r>
            <a:r>
              <a:rPr lang="en-US" dirty="0" smtClean="0"/>
              <a:t>], [</a:t>
            </a:r>
            <a:r>
              <a:rPr lang="en-US" dirty="0" err="1" smtClean="0"/>
              <a:t>EchRae</a:t>
            </a:r>
            <a:r>
              <a:rPr lang="en-US" dirty="0" smtClean="0"/>
              <a:t>], [KS], [</a:t>
            </a:r>
            <a:r>
              <a:rPr lang="en-US" dirty="0" err="1" smtClean="0"/>
              <a:t>vEW</a:t>
            </a:r>
            <a:r>
              <a:rPr lang="en-US" dirty="0" smtClean="0"/>
              <a:t>], ..</a:t>
            </a:r>
          </a:p>
          <a:p>
            <a:endParaRPr lang="en-US" sz="1000" dirty="0" smtClean="0"/>
          </a:p>
          <a:p>
            <a:r>
              <a:rPr lang="en-US" dirty="0" smtClean="0"/>
              <a:t>So their ideal structure can be studied and compared in detail.                             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73" y="3854574"/>
            <a:ext cx="2304256" cy="4140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4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489324"/>
            <a:ext cx="7885112" cy="2387948"/>
          </a:xfrm>
        </p:spPr>
        <p:txBody>
          <a:bodyPr/>
          <a:lstStyle/>
          <a:p>
            <a:r>
              <a:rPr lang="en-US" dirty="0" smtClean="0"/>
              <a:t>Discussions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Belfast, UKOA 2025, July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280920" cy="2425824"/>
          </a:xfrm>
        </p:spPr>
        <p:txBody>
          <a:bodyPr/>
          <a:lstStyle/>
          <a:p>
            <a:r>
              <a:rPr lang="de-DE" altLang="de-DE" sz="4000" b="1" dirty="0" smtClean="0"/>
              <a:t>Coda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51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804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836712"/>
            <a:ext cx="8317358" cy="5328592"/>
          </a:xfrm>
        </p:spPr>
        <p:txBody>
          <a:bodyPr/>
          <a:lstStyle/>
          <a:p>
            <a:r>
              <a:rPr lang="en-US" dirty="0" smtClean="0"/>
              <a:t>Noticed by </a:t>
            </a:r>
            <a:r>
              <a:rPr lang="en-US" dirty="0" err="1" smtClean="0"/>
              <a:t>Bartosz</a:t>
            </a:r>
            <a:r>
              <a:rPr lang="en-US" dirty="0" smtClean="0"/>
              <a:t> Kwasniewski I became aware of the double-centralizer based definition of multiplier modules initiated by Matthew </a:t>
            </a:r>
            <a:r>
              <a:rPr lang="en-US" dirty="0" err="1" smtClean="0"/>
              <a:t>Daws</a:t>
            </a:r>
            <a:r>
              <a:rPr lang="en-US" dirty="0" smtClean="0"/>
              <a:t> in [D1,D2] </a:t>
            </a:r>
            <a:r>
              <a:rPr lang="en-US" dirty="0"/>
              <a:t>(2010) </a:t>
            </a:r>
            <a:r>
              <a:rPr lang="en-US" dirty="0" smtClean="0"/>
              <a:t>and considered in depth by </a:t>
            </a:r>
            <a:r>
              <a:rPr lang="en-US" dirty="0" err="1" smtClean="0"/>
              <a:t>Alcides</a:t>
            </a:r>
            <a:r>
              <a:rPr lang="en-US" dirty="0" smtClean="0"/>
              <a:t> Buss, </a:t>
            </a:r>
            <a:r>
              <a:rPr lang="en-US" dirty="0" err="1" smtClean="0"/>
              <a:t>Bartosz</a:t>
            </a:r>
            <a:r>
              <a:rPr lang="en-US" dirty="0" smtClean="0"/>
              <a:t> Kwasniewski, Andrew McKee and Adam </a:t>
            </a:r>
            <a:r>
              <a:rPr lang="en-US" dirty="0" err="1" smtClean="0"/>
              <a:t>Skalski</a:t>
            </a:r>
            <a:r>
              <a:rPr lang="en-US" dirty="0" smtClean="0"/>
              <a:t> in [BKMS] </a:t>
            </a:r>
            <a:r>
              <a:rPr lang="en-US" dirty="0"/>
              <a:t>(2024)</a:t>
            </a:r>
            <a:r>
              <a:rPr lang="en-US" dirty="0" smtClean="0"/>
              <a:t>.  Cf. [</a:t>
            </a:r>
            <a:r>
              <a:rPr lang="en-US" dirty="0" err="1" smtClean="0"/>
              <a:t>EchRae</a:t>
            </a:r>
            <a:r>
              <a:rPr lang="en-US" dirty="0" smtClean="0"/>
              <a:t>, </a:t>
            </a:r>
            <a:r>
              <a:rPr lang="en-US" dirty="0" err="1" smtClean="0"/>
              <a:t>Delf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ín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for representations.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They work with </a:t>
            </a:r>
            <a:r>
              <a:rPr lang="en-US" dirty="0" err="1" smtClean="0"/>
              <a:t>Banach</a:t>
            </a:r>
            <a:r>
              <a:rPr lang="en-US" dirty="0" smtClean="0"/>
              <a:t> A-B </a:t>
            </a:r>
            <a:r>
              <a:rPr lang="en-US" dirty="0" err="1" smtClean="0"/>
              <a:t>bimodules</a:t>
            </a:r>
            <a:r>
              <a:rPr lang="en-US" dirty="0" smtClean="0"/>
              <a:t>  X  connecting two given C*-algebras  A  and  B  as *-correspondences, specializing finally on </a:t>
            </a:r>
            <a:r>
              <a:rPr lang="en-US" dirty="0" err="1" smtClean="0"/>
              <a:t>imprimitivity</a:t>
            </a:r>
            <a:r>
              <a:rPr lang="en-US" dirty="0" smtClean="0"/>
              <a:t> </a:t>
            </a:r>
            <a:r>
              <a:rPr lang="en-US" dirty="0" err="1" smtClean="0"/>
              <a:t>bimodules</a:t>
            </a:r>
            <a:r>
              <a:rPr lang="en-US" dirty="0" smtClean="0"/>
              <a:t> (or: Hilbert A-B </a:t>
            </a:r>
            <a:r>
              <a:rPr lang="en-US" dirty="0" err="1" smtClean="0"/>
              <a:t>bimodules</a:t>
            </a:r>
            <a:r>
              <a:rPr lang="en-US" dirty="0" smtClean="0"/>
              <a:t>) in the style of strong Morita equivalence of C*-algebras. </a:t>
            </a:r>
          </a:p>
          <a:p>
            <a:endParaRPr lang="en-US" sz="800" dirty="0" smtClean="0"/>
          </a:p>
          <a:p>
            <a:r>
              <a:rPr lang="en-US" dirty="0" smtClean="0"/>
              <a:t>C*-valued inner products appear late in the considerations.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1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08720"/>
            <a:ext cx="8352928" cy="5949280"/>
          </a:xfrm>
        </p:spPr>
        <p:txBody>
          <a:bodyPr/>
          <a:lstStyle/>
          <a:p>
            <a:r>
              <a:rPr lang="de-DE" b="1" dirty="0" smtClean="0"/>
              <a:t>Theorem: </a:t>
            </a:r>
          </a:p>
          <a:p>
            <a:r>
              <a:rPr lang="de-DE" sz="1600" dirty="0" smtClean="0"/>
              <a:t>[</a:t>
            </a:r>
            <a:r>
              <a:rPr lang="de-DE" sz="1600" dirty="0"/>
              <a:t>L</a:t>
            </a:r>
            <a:r>
              <a:rPr lang="de-DE" sz="1600" dirty="0" smtClean="0"/>
              <a:t>ance, </a:t>
            </a:r>
            <a:r>
              <a:rPr lang="de-DE" sz="1600" dirty="0" err="1" smtClean="0"/>
              <a:t>Thm</a:t>
            </a:r>
            <a:r>
              <a:rPr lang="de-DE" sz="1600" dirty="0" smtClean="0"/>
              <a:t>.], </a:t>
            </a:r>
            <a:r>
              <a:rPr lang="de-DE" sz="1600" dirty="0"/>
              <a:t>[</a:t>
            </a:r>
            <a:r>
              <a:rPr lang="de-DE" sz="1600" dirty="0" err="1" smtClean="0"/>
              <a:t>Blecher</a:t>
            </a:r>
            <a:r>
              <a:rPr lang="de-DE" sz="1600" dirty="0"/>
              <a:t>,</a:t>
            </a:r>
            <a:r>
              <a:rPr lang="de-DE" sz="1600" dirty="0" smtClean="0"/>
              <a:t> </a:t>
            </a:r>
            <a:r>
              <a:rPr lang="de-DE" sz="1600" dirty="0" err="1" smtClean="0"/>
              <a:t>Thms</a:t>
            </a:r>
            <a:r>
              <a:rPr lang="de-DE" sz="1600" dirty="0" smtClean="0"/>
              <a:t>. 3.1, 3.2], [Frank, </a:t>
            </a:r>
            <a:r>
              <a:rPr lang="de-DE" sz="1600" dirty="0" err="1"/>
              <a:t>T</a:t>
            </a:r>
            <a:r>
              <a:rPr lang="de-DE" sz="1600" dirty="0" err="1" smtClean="0"/>
              <a:t>hm</a:t>
            </a:r>
            <a:r>
              <a:rPr lang="de-DE" sz="1600" dirty="0" smtClean="0"/>
              <a:t>. 5], [</a:t>
            </a:r>
            <a:r>
              <a:rPr lang="de-DE" sz="1600" dirty="0" err="1" smtClean="0"/>
              <a:t>Solel</a:t>
            </a:r>
            <a:r>
              <a:rPr lang="de-DE" sz="1600" dirty="0" smtClean="0"/>
              <a:t>, </a:t>
            </a:r>
            <a:r>
              <a:rPr lang="de-DE" sz="1600" dirty="0" err="1" smtClean="0"/>
              <a:t>Thm</a:t>
            </a:r>
            <a:r>
              <a:rPr lang="de-DE" sz="1600" dirty="0" smtClean="0"/>
              <a:t>. 1.1]</a:t>
            </a:r>
          </a:p>
          <a:p>
            <a:endParaRPr lang="de-DE" sz="1600" b="1" dirty="0"/>
          </a:p>
          <a:p>
            <a:r>
              <a:rPr lang="en-US" dirty="0" smtClean="0"/>
              <a:t>Let  </a:t>
            </a:r>
            <a:r>
              <a:rPr lang="en-US" dirty="0"/>
              <a:t>A </a:t>
            </a:r>
            <a:r>
              <a:rPr lang="en-US" dirty="0" smtClean="0"/>
              <a:t> be </a:t>
            </a:r>
            <a:r>
              <a:rPr lang="en-US" dirty="0"/>
              <a:t>a C*algebra </a:t>
            </a:r>
            <a:r>
              <a:rPr lang="en-US" dirty="0" smtClean="0"/>
              <a:t>and  </a:t>
            </a:r>
            <a:r>
              <a:rPr lang="en-US" dirty="0"/>
              <a:t>X</a:t>
            </a:r>
            <a:r>
              <a:rPr lang="en-US" dirty="0" smtClean="0"/>
              <a:t>  be </a:t>
            </a:r>
            <a:r>
              <a:rPr lang="en-US" dirty="0"/>
              <a:t>a left </a:t>
            </a:r>
            <a:r>
              <a:rPr lang="en-US" dirty="0" err="1"/>
              <a:t>Banach</a:t>
            </a:r>
            <a:r>
              <a:rPr lang="en-US" dirty="0"/>
              <a:t> A-module the norm of which is known to be generated by an A-valued inner product on </a:t>
            </a:r>
            <a:r>
              <a:rPr lang="en-US" dirty="0" smtClean="0"/>
              <a:t> X  </a:t>
            </a:r>
            <a:r>
              <a:rPr lang="en-US" dirty="0"/>
              <a:t>with unknown </a:t>
            </a:r>
            <a:r>
              <a:rPr lang="en-US" dirty="0" smtClean="0"/>
              <a:t>values. </a:t>
            </a:r>
          </a:p>
          <a:p>
            <a:endParaRPr lang="en-US" sz="1000" dirty="0" smtClean="0"/>
          </a:p>
          <a:p>
            <a:r>
              <a:rPr lang="en-US" dirty="0" smtClean="0"/>
              <a:t>Then </a:t>
            </a:r>
            <a:r>
              <a:rPr lang="en-US" dirty="0"/>
              <a:t>this A-valued inner product </a:t>
            </a:r>
            <a:r>
              <a:rPr lang="en-US" dirty="0" smtClean="0"/>
              <a:t>&lt;.,.&gt; </a:t>
            </a:r>
            <a:r>
              <a:rPr lang="en-US" dirty="0"/>
              <a:t>on </a:t>
            </a:r>
            <a:r>
              <a:rPr lang="en-US" dirty="0" smtClean="0"/>
              <a:t>X </a:t>
            </a:r>
            <a:r>
              <a:rPr lang="en-US" dirty="0"/>
              <a:t>is unique, and the values can be recovered by the </a:t>
            </a:r>
            <a:r>
              <a:rPr lang="en-US" dirty="0" smtClean="0"/>
              <a:t>formulae</a:t>
            </a:r>
          </a:p>
          <a:p>
            <a:endParaRPr lang="en-US" sz="800" dirty="0"/>
          </a:p>
          <a:p>
            <a:r>
              <a:rPr lang="pt-BR" dirty="0" smtClean="0"/>
              <a:t>      &lt;x,x&gt; := sup {r(x)*r(x) : r in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pt-BR" dirty="0" smtClean="0"/>
              <a:t>  with ||r||≤ 1} </a:t>
            </a:r>
          </a:p>
          <a:p>
            <a:r>
              <a:rPr lang="pt-BR" dirty="0" smtClean="0"/>
              <a:t>      &lt;x,y&gt; </a:t>
            </a:r>
            <a:r>
              <a:rPr lang="de-DE" dirty="0" smtClean="0"/>
              <a:t>:= ¼ </a:t>
            </a:r>
            <a:r>
              <a:rPr lang="de-DE" b="1" baseline="30000" dirty="0" smtClean="0"/>
              <a:t>.</a:t>
            </a:r>
            <a:r>
              <a:rPr lang="de-DE" dirty="0" smtClean="0"/>
              <a:t> </a:t>
            </a:r>
            <a:r>
              <a:rPr lang="el-GR" dirty="0" smtClean="0"/>
              <a:t>Σ</a:t>
            </a:r>
            <a:r>
              <a:rPr lang="de-DE" baseline="-25000" dirty="0" smtClean="0"/>
              <a:t>k=1..4  </a:t>
            </a:r>
            <a:r>
              <a:rPr lang="de-DE" b="1" dirty="0" err="1" smtClean="0"/>
              <a:t>i</a:t>
            </a:r>
            <a:r>
              <a:rPr lang="de-DE" baseline="30000" dirty="0" err="1" smtClean="0"/>
              <a:t>k</a:t>
            </a:r>
            <a:r>
              <a:rPr lang="de-DE" baseline="30000" dirty="0" smtClean="0"/>
              <a:t> </a:t>
            </a:r>
            <a:r>
              <a:rPr lang="de-DE" b="1" baseline="30000" dirty="0" smtClean="0"/>
              <a:t>.</a:t>
            </a:r>
            <a:r>
              <a:rPr lang="de-DE" baseline="30000" dirty="0" smtClean="0"/>
              <a:t> </a:t>
            </a:r>
            <a:r>
              <a:rPr lang="de-DE" dirty="0" smtClean="0"/>
              <a:t>&lt;</a:t>
            </a:r>
            <a:r>
              <a:rPr lang="de-DE" dirty="0" err="1" smtClean="0"/>
              <a:t>x+</a:t>
            </a:r>
            <a:r>
              <a:rPr lang="de-DE" b="1" dirty="0" err="1" smtClean="0"/>
              <a:t>i</a:t>
            </a:r>
            <a:r>
              <a:rPr lang="de-DE" baseline="30000" dirty="0" err="1" smtClean="0"/>
              <a:t>k</a:t>
            </a:r>
            <a:r>
              <a:rPr lang="de-DE" dirty="0" err="1" smtClean="0"/>
              <a:t>y</a:t>
            </a:r>
            <a:r>
              <a:rPr lang="de-DE" dirty="0" smtClean="0"/>
              <a:t>, </a:t>
            </a:r>
            <a:r>
              <a:rPr lang="de-DE" dirty="0" err="1" smtClean="0"/>
              <a:t>x+</a:t>
            </a:r>
            <a:r>
              <a:rPr lang="de-DE" b="1" dirty="0" err="1" smtClean="0"/>
              <a:t>i</a:t>
            </a:r>
            <a:r>
              <a:rPr lang="de-DE" baseline="30000" dirty="0" err="1" smtClean="0"/>
              <a:t>k</a:t>
            </a:r>
            <a:r>
              <a:rPr lang="de-DE" dirty="0" err="1" smtClean="0"/>
              <a:t>y</a:t>
            </a:r>
            <a:r>
              <a:rPr lang="de-DE" dirty="0" smtClean="0"/>
              <a:t>&gt;</a:t>
            </a:r>
          </a:p>
          <a:p>
            <a:endParaRPr lang="de-DE" sz="800" dirty="0" smtClean="0"/>
          </a:p>
          <a:p>
            <a:r>
              <a:rPr lang="en-US" dirty="0" smtClean="0"/>
              <a:t>for </a:t>
            </a:r>
            <a:r>
              <a:rPr lang="en-US" dirty="0"/>
              <a:t>every 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in X , </a:t>
            </a:r>
            <a:r>
              <a:rPr lang="en-US" dirty="0"/>
              <a:t>where the right </a:t>
            </a:r>
            <a:r>
              <a:rPr lang="en-US" dirty="0" smtClean="0"/>
              <a:t>side uses </a:t>
            </a:r>
            <a:r>
              <a:rPr lang="en-US" dirty="0"/>
              <a:t>the norm of the underlying </a:t>
            </a:r>
            <a:r>
              <a:rPr lang="en-US" dirty="0" err="1"/>
              <a:t>Banach</a:t>
            </a:r>
            <a:r>
              <a:rPr lang="en-US" dirty="0"/>
              <a:t> A-module only.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0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de-DE" b="1" dirty="0" err="1" smtClean="0"/>
              <a:t>Consequences</a:t>
            </a:r>
            <a:r>
              <a:rPr lang="de-DE" b="1" dirty="0" smtClean="0"/>
              <a:t>:</a:t>
            </a:r>
          </a:p>
          <a:p>
            <a:r>
              <a:rPr lang="en-US" dirty="0"/>
              <a:t>E</a:t>
            </a:r>
            <a:r>
              <a:rPr lang="en-US" dirty="0" smtClean="0"/>
              <a:t>very </a:t>
            </a:r>
            <a:r>
              <a:rPr lang="en-US" dirty="0"/>
              <a:t>bijective isometric A-linear isomorphism of two Hilbert A-modules </a:t>
            </a:r>
            <a:r>
              <a:rPr lang="en-US" dirty="0" smtClean="0"/>
              <a:t>T </a:t>
            </a:r>
            <a:r>
              <a:rPr lang="en-US" dirty="0"/>
              <a:t>identifies the two A-valued inner products by the formula </a:t>
            </a:r>
          </a:p>
          <a:p>
            <a:r>
              <a:rPr lang="en-US" dirty="0"/>
              <a:t>    </a:t>
            </a:r>
            <a:r>
              <a:rPr lang="en-US" dirty="0" smtClean="0"/>
              <a:t>&lt;.,.&gt;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=  &lt;T(.), T</a:t>
            </a:r>
            <a:r>
              <a:rPr lang="en-US" dirty="0" smtClean="0"/>
              <a:t>(.)&gt;</a:t>
            </a:r>
            <a:r>
              <a:rPr lang="en-US" baseline="-25000" dirty="0"/>
              <a:t>1</a:t>
            </a:r>
            <a:r>
              <a:rPr lang="en-US" dirty="0" smtClean="0"/>
              <a:t>,  </a:t>
            </a:r>
            <a:r>
              <a:rPr lang="en-US" dirty="0"/>
              <a:t>T*=</a:t>
            </a:r>
            <a:r>
              <a:rPr lang="en-US" dirty="0" smtClean="0"/>
              <a:t>T</a:t>
            </a:r>
            <a:r>
              <a:rPr lang="en-US" baseline="30000" dirty="0" smtClean="0"/>
              <a:t>-1</a:t>
            </a:r>
            <a:r>
              <a:rPr lang="en-US" dirty="0"/>
              <a:t> </a:t>
            </a:r>
            <a:r>
              <a:rPr lang="en-US" dirty="0" smtClean="0"/>
              <a:t> if onto,      and </a:t>
            </a:r>
            <a:r>
              <a:rPr lang="en-US" dirty="0"/>
              <a:t>vice versa.</a:t>
            </a:r>
            <a:endParaRPr lang="de-DE" dirty="0"/>
          </a:p>
          <a:p>
            <a:endParaRPr lang="de-DE" sz="1000" dirty="0" smtClean="0"/>
          </a:p>
          <a:p>
            <a:r>
              <a:rPr lang="de-DE" dirty="0" smtClean="0"/>
              <a:t>[</a:t>
            </a:r>
            <a:r>
              <a:rPr lang="de-DE" dirty="0" err="1" smtClean="0"/>
              <a:t>Solel</a:t>
            </a:r>
            <a:r>
              <a:rPr lang="de-DE" dirty="0" smtClean="0"/>
              <a:t>, </a:t>
            </a:r>
            <a:r>
              <a:rPr lang="de-DE" dirty="0" err="1" smtClean="0"/>
              <a:t>Thm</a:t>
            </a:r>
            <a:r>
              <a:rPr lang="de-DE" dirty="0" smtClean="0"/>
              <a:t>. 3.3]</a:t>
            </a:r>
          </a:p>
          <a:p>
            <a:r>
              <a:rPr lang="de-DE" dirty="0" smtClean="0"/>
              <a:t>The Linking C*-</a:t>
            </a:r>
            <a:r>
              <a:rPr lang="de-DE" dirty="0" err="1" smtClean="0"/>
              <a:t>algebras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isometrically</a:t>
            </a:r>
            <a:r>
              <a:rPr lang="de-DE" dirty="0" smtClean="0"/>
              <a:t> </a:t>
            </a:r>
            <a:r>
              <a:rPr lang="de-DE" dirty="0" err="1" smtClean="0"/>
              <a:t>isomorphic</a:t>
            </a:r>
            <a:r>
              <a:rPr lang="de-DE" dirty="0" smtClean="0"/>
              <a:t> Hilbert A-modules </a:t>
            </a:r>
            <a:r>
              <a:rPr lang="de-DE" dirty="0" err="1" smtClean="0"/>
              <a:t>are</a:t>
            </a:r>
            <a:r>
              <a:rPr lang="de-DE" dirty="0" smtClean="0"/>
              <a:t> *-</a:t>
            </a:r>
            <a:r>
              <a:rPr lang="de-DE" dirty="0" err="1" smtClean="0"/>
              <a:t>isomorphic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boundedness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on </a:t>
            </a:r>
            <a:r>
              <a:rPr lang="de-DE" dirty="0" err="1" smtClean="0"/>
              <a:t>isometrically</a:t>
            </a:r>
            <a:r>
              <a:rPr lang="de-DE" dirty="0" smtClean="0"/>
              <a:t> </a:t>
            </a:r>
            <a:r>
              <a:rPr lang="de-DE" dirty="0" err="1" smtClean="0"/>
              <a:t>isomorphic</a:t>
            </a:r>
            <a:r>
              <a:rPr lang="de-DE" dirty="0" smtClean="0"/>
              <a:t> Hilbert A-modules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same,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A-</a:t>
            </a:r>
            <a:r>
              <a:rPr lang="de-DE" dirty="0" err="1" smtClean="0"/>
              <a:t>valued</a:t>
            </a:r>
            <a:r>
              <a:rPr lang="de-DE" dirty="0" smtClean="0"/>
              <a:t>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(</a:t>
            </a:r>
            <a:r>
              <a:rPr lang="de-DE" dirty="0" err="1" smtClean="0"/>
              <a:t>values</a:t>
            </a:r>
            <a:r>
              <a:rPr lang="de-DE" dirty="0" smtClean="0"/>
              <a:t>).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0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Multiplier </a:t>
            </a:r>
            <a:r>
              <a:rPr lang="de-DE" b="1" dirty="0" err="1" smtClean="0"/>
              <a:t>modules</a:t>
            </a:r>
            <a:r>
              <a:rPr lang="de-DE" b="1" dirty="0" smtClean="0"/>
              <a:t>    </a:t>
            </a:r>
            <a:r>
              <a:rPr lang="de-DE" dirty="0" smtClean="0"/>
              <a:t>[EchRae,Schw,D1,D2,BKMS,Del]</a:t>
            </a:r>
          </a:p>
          <a:p>
            <a:endParaRPr lang="de-DE" dirty="0"/>
          </a:p>
          <a:p>
            <a:r>
              <a:rPr lang="de-DE" dirty="0" err="1" smtClean="0"/>
              <a:t>Let</a:t>
            </a:r>
            <a:r>
              <a:rPr lang="de-DE" dirty="0" smtClean="0"/>
              <a:t>  A,B 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Morita</a:t>
            </a:r>
            <a:r>
              <a:rPr lang="de-DE" dirty="0" smtClean="0"/>
              <a:t> </a:t>
            </a:r>
            <a:r>
              <a:rPr lang="de-DE" dirty="0" err="1" smtClean="0"/>
              <a:t>equivalent</a:t>
            </a:r>
            <a:r>
              <a:rPr lang="de-DE" dirty="0" smtClean="0"/>
              <a:t> C*-</a:t>
            </a:r>
            <a:r>
              <a:rPr lang="de-DE" dirty="0" err="1" smtClean="0"/>
              <a:t>algebras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 X  </a:t>
            </a:r>
            <a:r>
              <a:rPr lang="de-DE" dirty="0" err="1" smtClean="0"/>
              <a:t>be</a:t>
            </a:r>
            <a:r>
              <a:rPr lang="de-DE" dirty="0" smtClean="0"/>
              <a:t> an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imprimitivity</a:t>
            </a:r>
            <a:r>
              <a:rPr lang="de-DE" dirty="0" smtClean="0"/>
              <a:t> A-B </a:t>
            </a:r>
            <a:r>
              <a:rPr lang="de-DE" dirty="0" err="1" smtClean="0"/>
              <a:t>bimodule</a:t>
            </a:r>
            <a:r>
              <a:rPr lang="de-DE" dirty="0" smtClean="0"/>
              <a:t>.</a:t>
            </a:r>
          </a:p>
          <a:p>
            <a:endParaRPr lang="de-DE" sz="1000" dirty="0" smtClean="0"/>
          </a:p>
          <a:p>
            <a:r>
              <a:rPr lang="de-DE" dirty="0" smtClean="0"/>
              <a:t>A pair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 (R,L) in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(A,X)</a:t>
            </a:r>
            <a:r>
              <a:rPr lang="de-DE" dirty="0" smtClean="0">
                <a:sym typeface="Math1" panose="05000502060100000001" pitchFamily="2" charset="2"/>
              </a:rPr>
              <a:t>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B</a:t>
            </a:r>
            <a:r>
              <a:rPr lang="de-DE" dirty="0" smtClean="0"/>
              <a:t>(B,X)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              </a:t>
            </a:r>
            <a:r>
              <a:rPr lang="de-DE" dirty="0" err="1" smtClean="0"/>
              <a:t>aL</a:t>
            </a:r>
            <a:r>
              <a:rPr lang="de-DE" dirty="0" smtClean="0"/>
              <a:t>(b)= R(a)b, 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 a in A, b in B,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a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X. The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 M(X)  </a:t>
            </a:r>
            <a:r>
              <a:rPr lang="de-DE" dirty="0" err="1" smtClean="0"/>
              <a:t>of</a:t>
            </a:r>
            <a:r>
              <a:rPr lang="de-DE" dirty="0" smtClean="0"/>
              <a:t>  X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multipliers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X, a  M(A)-M(B) Hilbert </a:t>
            </a:r>
            <a:r>
              <a:rPr lang="de-DE" dirty="0" err="1" smtClean="0"/>
              <a:t>bimodule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K</a:t>
            </a:r>
            <a:r>
              <a:rPr lang="de-DE" baseline="-25000" dirty="0" smtClean="0"/>
              <a:t>A</a:t>
            </a:r>
            <a:r>
              <a:rPr lang="de-DE" dirty="0" smtClean="0"/>
              <a:t>(A,X) = K</a:t>
            </a:r>
            <a:r>
              <a:rPr lang="de-DE" baseline="-25000" dirty="0" smtClean="0"/>
              <a:t>B</a:t>
            </a:r>
            <a:r>
              <a:rPr lang="de-DE" dirty="0" smtClean="0"/>
              <a:t>(B,X) = X </a:t>
            </a:r>
            <a:r>
              <a:rPr lang="de-DE" dirty="0" smtClean="0">
                <a:sym typeface="Math1" panose="05000502060100000001" pitchFamily="2" charset="2"/>
              </a:rPr>
              <a:t> </a:t>
            </a:r>
            <a:r>
              <a:rPr lang="de-DE" dirty="0" smtClean="0"/>
              <a:t>M(X)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*(A,X)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B</a:t>
            </a:r>
            <a:r>
              <a:rPr lang="de-DE" dirty="0" smtClean="0"/>
              <a:t>*(B,X)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Theorem:</a:t>
            </a:r>
            <a:r>
              <a:rPr lang="de-DE" dirty="0" smtClean="0"/>
              <a:t> [</a:t>
            </a:r>
            <a:r>
              <a:rPr lang="de-DE" dirty="0" err="1" smtClean="0"/>
              <a:t>EchRae</a:t>
            </a:r>
            <a:r>
              <a:rPr lang="de-DE" dirty="0" smtClean="0"/>
              <a:t>, </a:t>
            </a:r>
            <a:r>
              <a:rPr lang="de-DE" dirty="0" err="1" smtClean="0"/>
              <a:t>Prop</a:t>
            </a:r>
            <a:r>
              <a:rPr lang="de-DE" dirty="0" smtClean="0"/>
              <a:t>. A.1]</a:t>
            </a:r>
          </a:p>
          <a:p>
            <a:endParaRPr lang="de-DE" sz="1600" dirty="0"/>
          </a:p>
          <a:p>
            <a:r>
              <a:rPr lang="de-DE" dirty="0" err="1" smtClean="0"/>
              <a:t>Let</a:t>
            </a:r>
            <a:r>
              <a:rPr lang="de-DE" dirty="0" smtClean="0"/>
              <a:t>  A  </a:t>
            </a:r>
            <a:r>
              <a:rPr lang="de-DE" dirty="0" err="1" smtClean="0"/>
              <a:t>be</a:t>
            </a:r>
            <a:r>
              <a:rPr lang="de-DE" dirty="0" smtClean="0"/>
              <a:t> a C*-algebra </a:t>
            </a:r>
            <a:r>
              <a:rPr lang="de-DE" dirty="0" err="1" smtClean="0"/>
              <a:t>and</a:t>
            </a:r>
            <a:r>
              <a:rPr lang="de-DE" dirty="0" smtClean="0"/>
              <a:t>  X 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full</a:t>
            </a:r>
            <a:r>
              <a:rPr lang="de-DE" dirty="0" smtClean="0"/>
              <a:t> Hilbert A-module.</a:t>
            </a:r>
          </a:p>
          <a:p>
            <a:endParaRPr lang="de-DE" dirty="0"/>
          </a:p>
          <a:p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 M(X) 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isometrically</a:t>
            </a:r>
            <a:r>
              <a:rPr lang="de-DE" dirty="0" smtClean="0"/>
              <a:t> </a:t>
            </a:r>
            <a:r>
              <a:rPr lang="de-DE" dirty="0" err="1" smtClean="0"/>
              <a:t>isomorphically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 M(L(X))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 L(X) .</a:t>
            </a:r>
          </a:p>
          <a:p>
            <a:endParaRPr lang="de-DE" sz="1000" dirty="0" smtClean="0"/>
          </a:p>
          <a:p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L(M(X))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smaller-equal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 M(L(X)), </a:t>
            </a:r>
            <a:r>
              <a:rPr lang="de-DE" dirty="0" err="1" smtClean="0"/>
              <a:t>generally</a:t>
            </a:r>
            <a:r>
              <a:rPr lang="de-DE" dirty="0" smtClean="0"/>
              <a:t> </a:t>
            </a:r>
            <a:r>
              <a:rPr lang="de-DE" dirty="0" err="1" smtClean="0"/>
              <a:t>speaking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 L(M(X)) 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non-</a:t>
            </a:r>
            <a:r>
              <a:rPr lang="de-DE" dirty="0" err="1" smtClean="0"/>
              <a:t>unital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4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Monotone </a:t>
            </a:r>
            <a:r>
              <a:rPr lang="de-DE" b="1" dirty="0" err="1" smtClean="0"/>
              <a:t>complete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C*-</a:t>
            </a:r>
            <a:r>
              <a:rPr lang="de-DE" dirty="0" err="1" smtClean="0"/>
              <a:t>algebras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increasingly</a:t>
            </a:r>
            <a:r>
              <a:rPr lang="de-DE" dirty="0" smtClean="0"/>
              <a:t> </a:t>
            </a:r>
            <a:r>
              <a:rPr lang="de-DE" dirty="0" err="1" smtClean="0"/>
              <a:t>directed</a:t>
            </a:r>
            <a:r>
              <a:rPr lang="de-DE" dirty="0" smtClean="0"/>
              <a:t>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positive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admits</a:t>
            </a:r>
            <a:r>
              <a:rPr lang="de-DE" dirty="0" smtClean="0"/>
              <a:t> a </a:t>
            </a:r>
            <a:r>
              <a:rPr lang="de-DE" dirty="0" err="1" smtClean="0"/>
              <a:t>supremum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Generally </a:t>
            </a:r>
            <a:r>
              <a:rPr lang="de-DE" dirty="0" err="1" smtClean="0"/>
              <a:t>true</a:t>
            </a:r>
            <a:r>
              <a:rPr lang="de-DE" dirty="0" smtClean="0"/>
              <a:t> in C*-</a:t>
            </a:r>
            <a:r>
              <a:rPr lang="de-DE" dirty="0" err="1" smtClean="0"/>
              <a:t>algebras</a:t>
            </a:r>
            <a:r>
              <a:rPr lang="de-DE" dirty="0" smtClean="0"/>
              <a:t>:</a:t>
            </a:r>
            <a:endParaRPr lang="de-DE" dirty="0"/>
          </a:p>
          <a:p>
            <a:r>
              <a:rPr lang="en-US" dirty="0" smtClean="0"/>
              <a:t>    </a:t>
            </a:r>
            <a:r>
              <a:rPr lang="en-US" dirty="0" err="1" smtClean="0"/>
              <a:t>xy</a:t>
            </a:r>
            <a:r>
              <a:rPr lang="en-US" dirty="0" smtClean="0"/>
              <a:t>* =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¼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dirty="0" smtClean="0"/>
              <a:t> </a:t>
            </a:r>
            <a:r>
              <a:rPr lang="en-US" sz="3600" dirty="0" smtClean="0">
                <a:sym typeface="Math1" panose="05000502060100000001" pitchFamily="2" charset="2"/>
              </a:rPr>
              <a:t></a:t>
            </a:r>
            <a:r>
              <a:rPr lang="en-US" baseline="-25000" dirty="0" smtClean="0">
                <a:sym typeface="Math1" panose="05000502060100000001" pitchFamily="2" charset="2"/>
              </a:rPr>
              <a:t>k=1</a:t>
            </a:r>
            <a:r>
              <a:rPr lang="en-US" baseline="30000" dirty="0" smtClean="0">
                <a:sym typeface="Math1" panose="05000502060100000001" pitchFamily="2" charset="2"/>
              </a:rPr>
              <a:t>4 </a:t>
            </a:r>
            <a:r>
              <a:rPr lang="en-US" dirty="0" smtClean="0">
                <a:sym typeface="Math1" panose="05000502060100000001" pitchFamily="2" charset="2"/>
              </a:rPr>
              <a:t> </a:t>
            </a:r>
            <a:r>
              <a:rPr lang="en-US" b="1" dirty="0" err="1" smtClean="0">
                <a:sym typeface="Math1" panose="05000502060100000001" pitchFamily="2" charset="2"/>
              </a:rPr>
              <a:t>i</a:t>
            </a:r>
            <a:r>
              <a:rPr lang="en-US" baseline="30000" dirty="0" err="1" smtClean="0">
                <a:sym typeface="Math1" panose="05000502060100000001" pitchFamily="2" charset="2"/>
              </a:rPr>
              <a:t>k</a:t>
            </a:r>
            <a:r>
              <a:rPr lang="en-US" dirty="0" smtClean="0">
                <a:sym typeface="Math1" panose="05000502060100000001" pitchFamily="2" charset="2"/>
              </a:rPr>
              <a:t> </a:t>
            </a:r>
            <a:r>
              <a:rPr lang="en-US" b="1" baseline="30000" dirty="0" smtClean="0">
                <a:sym typeface="Math1" panose="05000502060100000001" pitchFamily="2" charset="2"/>
              </a:rPr>
              <a:t>.</a:t>
            </a:r>
            <a:r>
              <a:rPr lang="en-US" dirty="0" smtClean="0">
                <a:sym typeface="Math1" panose="05000502060100000001" pitchFamily="2" charset="2"/>
              </a:rPr>
              <a:t> (</a:t>
            </a:r>
            <a:r>
              <a:rPr lang="en-US" dirty="0" err="1" smtClean="0">
                <a:sym typeface="Math1" panose="05000502060100000001" pitchFamily="2" charset="2"/>
              </a:rPr>
              <a:t>x+</a:t>
            </a:r>
            <a:r>
              <a:rPr lang="en-US" b="1" dirty="0" err="1" smtClean="0">
                <a:sym typeface="Math1" panose="05000502060100000001" pitchFamily="2" charset="2"/>
              </a:rPr>
              <a:t>i</a:t>
            </a:r>
            <a:r>
              <a:rPr lang="en-US" baseline="30000" dirty="0" err="1" smtClean="0">
                <a:sym typeface="Math1" panose="05000502060100000001" pitchFamily="2" charset="2"/>
              </a:rPr>
              <a:t>k</a:t>
            </a:r>
            <a:r>
              <a:rPr lang="en-US" dirty="0" err="1" smtClean="0">
                <a:sym typeface="Math1" panose="05000502060100000001" pitchFamily="2" charset="2"/>
              </a:rPr>
              <a:t>y</a:t>
            </a:r>
            <a:r>
              <a:rPr lang="en-US" dirty="0" smtClean="0">
                <a:sym typeface="Math1" panose="05000502060100000001" pitchFamily="2" charset="2"/>
              </a:rPr>
              <a:t>)(</a:t>
            </a:r>
            <a:r>
              <a:rPr lang="en-US" dirty="0" err="1" smtClean="0">
                <a:sym typeface="Math1" panose="05000502060100000001" pitchFamily="2" charset="2"/>
              </a:rPr>
              <a:t>x+</a:t>
            </a:r>
            <a:r>
              <a:rPr lang="en-US" b="1" dirty="0" err="1" smtClean="0">
                <a:sym typeface="Math1" panose="05000502060100000001" pitchFamily="2" charset="2"/>
              </a:rPr>
              <a:t>i</a:t>
            </a:r>
            <a:r>
              <a:rPr lang="en-US" baseline="30000" dirty="0" err="1" smtClean="0">
                <a:sym typeface="Math1" panose="05000502060100000001" pitchFamily="2" charset="2"/>
              </a:rPr>
              <a:t>k</a:t>
            </a:r>
            <a:r>
              <a:rPr lang="en-US" dirty="0" err="1" smtClean="0">
                <a:sym typeface="Math1" panose="05000502060100000001" pitchFamily="2" charset="2"/>
              </a:rPr>
              <a:t>y</a:t>
            </a:r>
            <a:r>
              <a:rPr lang="en-US" dirty="0" smtClean="0">
                <a:sym typeface="Math1" panose="05000502060100000001" pitchFamily="2" charset="2"/>
              </a:rPr>
              <a:t>)*    with   </a:t>
            </a:r>
            <a:r>
              <a:rPr lang="en-US" b="1" dirty="0" smtClean="0">
                <a:sym typeface="Math1" panose="05000502060100000001" pitchFamily="2" charset="2"/>
              </a:rPr>
              <a:t>i</a:t>
            </a:r>
            <a:r>
              <a:rPr lang="en-US" baseline="30000" dirty="0" smtClean="0">
                <a:sym typeface="Math1" panose="05000502060100000001" pitchFamily="2" charset="2"/>
              </a:rPr>
              <a:t>2 </a:t>
            </a:r>
            <a:r>
              <a:rPr lang="en-US" dirty="0" smtClean="0">
                <a:sym typeface="Math1" panose="05000502060100000001" pitchFamily="2" charset="2"/>
              </a:rPr>
              <a:t>= -1,  </a:t>
            </a:r>
            <a:r>
              <a:rPr lang="en-US" dirty="0" err="1" smtClean="0">
                <a:sym typeface="Math1" panose="05000502060100000001" pitchFamily="2" charset="2"/>
              </a:rPr>
              <a:t>x,y</a:t>
            </a:r>
            <a:r>
              <a:rPr lang="en-US" dirty="0" smtClean="0">
                <a:sym typeface="Math1" panose="05000502060100000001" pitchFamily="2" charset="2"/>
              </a:rPr>
              <a:t> in A</a:t>
            </a:r>
          </a:p>
          <a:p>
            <a:endParaRPr lang="en-US" sz="1000" dirty="0" smtClean="0">
              <a:sym typeface="Math1" panose="05000502060100000001" pitchFamily="2" charset="2"/>
            </a:endParaRPr>
          </a:p>
          <a:p>
            <a:r>
              <a:rPr lang="en-US" b="1" dirty="0" smtClean="0">
                <a:sym typeface="Math1" panose="05000502060100000001" pitchFamily="2" charset="2"/>
              </a:rPr>
              <a:t>Polarization identity</a:t>
            </a:r>
            <a:r>
              <a:rPr lang="en-US" dirty="0" smtClean="0">
                <a:sym typeface="Math1" panose="05000502060100000001" pitchFamily="2" charset="2"/>
              </a:rPr>
              <a:t>.</a:t>
            </a:r>
          </a:p>
          <a:p>
            <a:endParaRPr lang="en-US" dirty="0" smtClean="0">
              <a:sym typeface="Math1" panose="05000502060100000001" pitchFamily="2" charset="2"/>
            </a:endParaRPr>
          </a:p>
          <a:p>
            <a:r>
              <a:rPr lang="en-US" dirty="0" smtClean="0">
                <a:sym typeface="Math1" panose="05000502060100000001" pitchFamily="2" charset="2"/>
              </a:rPr>
              <a:t>For W*-algebras: There exists a </a:t>
            </a:r>
            <a:r>
              <a:rPr lang="en-US" b="1" dirty="0" smtClean="0">
                <a:sym typeface="Math1" panose="05000502060100000001" pitchFamily="2" charset="2"/>
              </a:rPr>
              <a:t>w*-topology </a:t>
            </a:r>
            <a:r>
              <a:rPr lang="en-US" dirty="0" smtClean="0">
                <a:sym typeface="Math1" panose="05000502060100000001" pitchFamily="2" charset="2"/>
              </a:rPr>
              <a:t>since they are dual </a:t>
            </a:r>
            <a:r>
              <a:rPr lang="en-US" dirty="0" err="1" smtClean="0">
                <a:sym typeface="Math1" panose="05000502060100000001" pitchFamily="2" charset="2"/>
              </a:rPr>
              <a:t>Banach</a:t>
            </a:r>
            <a:r>
              <a:rPr lang="en-US" dirty="0" smtClean="0">
                <a:sym typeface="Math1" panose="05000502060100000001" pitchFamily="2" charset="2"/>
              </a:rPr>
              <a:t> spaces.  w*-completeness.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1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029326" cy="5399682"/>
          </a:xfrm>
        </p:spPr>
        <p:txBody>
          <a:bodyPr/>
          <a:lstStyle/>
          <a:p>
            <a:r>
              <a:rPr lang="de-DE" b="1" dirty="0">
                <a:sym typeface="Math1" panose="05000502060100000001" pitchFamily="2" charset="2"/>
              </a:rPr>
              <a:t>Order </a:t>
            </a:r>
            <a:r>
              <a:rPr lang="de-DE" b="1" dirty="0" err="1">
                <a:sym typeface="Math1" panose="05000502060100000001" pitchFamily="2" charset="2"/>
              </a:rPr>
              <a:t>convergence</a:t>
            </a:r>
            <a:r>
              <a:rPr lang="de-DE" b="1" dirty="0">
                <a:sym typeface="Math1" panose="05000502060100000001" pitchFamily="2" charset="2"/>
              </a:rPr>
              <a:t> </a:t>
            </a:r>
            <a:r>
              <a:rPr lang="de-DE" dirty="0" err="1">
                <a:sym typeface="Math1" panose="05000502060100000001" pitchFamily="2" charset="2"/>
              </a:rPr>
              <a:t>of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nets</a:t>
            </a:r>
            <a:r>
              <a:rPr lang="de-DE" dirty="0" smtClean="0">
                <a:sym typeface="Math1" panose="05000502060100000001" pitchFamily="2" charset="2"/>
              </a:rPr>
              <a:t>   [M. </a:t>
            </a:r>
            <a:r>
              <a:rPr lang="de-DE" dirty="0" err="1" smtClean="0">
                <a:sym typeface="Math1" panose="05000502060100000001" pitchFamily="2" charset="2"/>
              </a:rPr>
              <a:t>Hamana</a:t>
            </a:r>
            <a:r>
              <a:rPr lang="de-DE" dirty="0" smtClean="0">
                <a:sym typeface="Math1" panose="05000502060100000001" pitchFamily="2" charset="2"/>
              </a:rPr>
              <a:t>, 1981, 1982]</a:t>
            </a:r>
          </a:p>
          <a:p>
            <a:endParaRPr lang="de-DE" sz="1000" dirty="0">
              <a:sym typeface="Math1" panose="05000502060100000001" pitchFamily="2" charset="2"/>
            </a:endParaRPr>
          </a:p>
          <a:p>
            <a:r>
              <a:rPr lang="de-DE" dirty="0" smtClean="0">
                <a:sym typeface="Math1" panose="05000502060100000001" pitchFamily="2" charset="2"/>
              </a:rPr>
              <a:t>A </a:t>
            </a:r>
            <a:r>
              <a:rPr lang="de-DE" dirty="0" err="1" smtClean="0">
                <a:sym typeface="Math1" panose="05000502060100000001" pitchFamily="2" charset="2"/>
              </a:rPr>
              <a:t>net</a:t>
            </a:r>
            <a:r>
              <a:rPr lang="de-DE" dirty="0" smtClean="0">
                <a:sym typeface="Math1" panose="05000502060100000001" pitchFamily="2" charset="2"/>
              </a:rPr>
              <a:t>  {a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dirty="0" smtClean="0">
                <a:sym typeface="Math1" panose="05000502060100000001" pitchFamily="2" charset="2"/>
              </a:rPr>
              <a:t>: </a:t>
            </a:r>
            <a:r>
              <a:rPr lang="el-GR" dirty="0" smtClean="0">
                <a:sym typeface="Math1" panose="05000502060100000001" pitchFamily="2" charset="2"/>
              </a:rPr>
              <a:t>α</a:t>
            </a:r>
            <a:r>
              <a:rPr lang="de-DE" dirty="0" smtClean="0">
                <a:sym typeface="Math1" panose="05000502060100000001" pitchFamily="2" charset="2"/>
              </a:rPr>
              <a:t> in I} 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elements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a monotone </a:t>
            </a:r>
            <a:r>
              <a:rPr lang="de-DE" dirty="0" err="1" smtClean="0">
                <a:sym typeface="Math1" panose="05000502060100000001" pitchFamily="2" charset="2"/>
              </a:rPr>
              <a:t>complete</a:t>
            </a:r>
            <a:r>
              <a:rPr lang="de-DE" dirty="0" smtClean="0">
                <a:sym typeface="Math1" panose="05000502060100000001" pitchFamily="2" charset="2"/>
              </a:rPr>
              <a:t> C*-algebra  A  </a:t>
            </a:r>
            <a:r>
              <a:rPr lang="de-DE" dirty="0" err="1" smtClean="0"/>
              <a:t>converges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</a:t>
            </a:r>
            <a:r>
              <a:rPr lang="de-DE" dirty="0" err="1" smtClean="0"/>
              <a:t>element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>a in A  </a:t>
            </a:r>
            <a:r>
              <a:rPr lang="de-DE" dirty="0" err="1" smtClean="0"/>
              <a:t>iff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nets</a:t>
            </a:r>
            <a:r>
              <a:rPr lang="de-DE" dirty="0" smtClean="0"/>
              <a:t>  {</a:t>
            </a:r>
            <a:r>
              <a:rPr lang="de-DE" dirty="0" smtClean="0">
                <a:sym typeface="Math1" panose="05000502060100000001" pitchFamily="2" charset="2"/>
              </a:rPr>
              <a:t>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I}  </a:t>
            </a:r>
            <a:r>
              <a:rPr lang="de-DE" dirty="0" err="1" smtClean="0">
                <a:sym typeface="Math1" panose="05000502060100000001" pitchFamily="2" charset="2"/>
              </a:rPr>
              <a:t>and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smtClean="0"/>
              <a:t>{</a:t>
            </a:r>
            <a:r>
              <a:rPr lang="de-DE" dirty="0" smtClean="0">
                <a:sym typeface="Math1" panose="05000502060100000001" pitchFamily="2" charset="2"/>
              </a:rPr>
              <a:t>b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>
                <a:sym typeface="Math1" panose="05000502060100000001" pitchFamily="2" charset="2"/>
              </a:rPr>
              <a:t>(k)</a:t>
            </a:r>
            <a:r>
              <a:rPr lang="de-DE" dirty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I} 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self-adjoint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elements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 A  </a:t>
            </a:r>
            <a:r>
              <a:rPr lang="de-DE" dirty="0" err="1" smtClean="0">
                <a:sym typeface="Math1" panose="05000502060100000001" pitchFamily="2" charset="2"/>
              </a:rPr>
              <a:t>and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elements</a:t>
            </a:r>
            <a:r>
              <a:rPr lang="de-DE" dirty="0" smtClean="0">
                <a:sym typeface="Math1" panose="05000502060100000001" pitchFamily="2" charset="2"/>
              </a:rPr>
              <a:t>  {a</a:t>
            </a:r>
            <a:r>
              <a:rPr lang="de-DE" baseline="30000" dirty="0" smtClean="0">
                <a:sym typeface="Math1" panose="05000502060100000001" pitchFamily="2" charset="2"/>
              </a:rPr>
              <a:t>(k) </a:t>
            </a:r>
            <a:r>
              <a:rPr lang="de-DE" dirty="0" smtClean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I} in A  </a:t>
            </a:r>
            <a:r>
              <a:rPr lang="de-DE" dirty="0" err="1" smtClean="0">
                <a:sym typeface="Math1" panose="05000502060100000001" pitchFamily="2" charset="2"/>
              </a:rPr>
              <a:t>with</a:t>
            </a:r>
            <a:r>
              <a:rPr lang="de-DE" dirty="0" smtClean="0">
                <a:sym typeface="Math1" panose="05000502060100000001" pitchFamily="2" charset="2"/>
              </a:rPr>
              <a:t> k=1,2,3,4  such </a:t>
            </a:r>
            <a:r>
              <a:rPr lang="de-DE" dirty="0" err="1" smtClean="0">
                <a:sym typeface="Math1" panose="05000502060100000001" pitchFamily="2" charset="2"/>
              </a:rPr>
              <a:t>that</a:t>
            </a:r>
            <a:endParaRPr lang="de-DE" dirty="0">
              <a:sym typeface="Math1" panose="05000502060100000001" pitchFamily="2" charset="2"/>
            </a:endParaRPr>
          </a:p>
          <a:p>
            <a:r>
              <a:rPr lang="de-DE" dirty="0" smtClean="0">
                <a:sym typeface="Math1" panose="05000502060100000001" pitchFamily="2" charset="2"/>
              </a:rPr>
              <a:t>(i)  0  a</a:t>
            </a:r>
            <a:r>
              <a:rPr lang="el-GR" baseline="-25000" dirty="0" smtClean="0">
                <a:sym typeface="Math1" panose="05000502060100000001" pitchFamily="2" charset="2"/>
              </a:rPr>
              <a:t> 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 – a</a:t>
            </a:r>
            <a:r>
              <a:rPr lang="de-DE" baseline="30000" dirty="0" smtClean="0">
                <a:sym typeface="Math1" panose="05000502060100000001" pitchFamily="2" charset="2"/>
              </a:rPr>
              <a:t>(k) </a:t>
            </a:r>
            <a:r>
              <a:rPr lang="de-DE" dirty="0" smtClean="0">
                <a:sym typeface="Math1" panose="05000502060100000001" pitchFamily="2" charset="2"/>
              </a:rPr>
              <a:t> </a:t>
            </a:r>
            <a:r>
              <a:rPr lang="de-DE" dirty="0">
                <a:sym typeface="Math1" panose="05000502060100000001" pitchFamily="2" charset="2"/>
              </a:rPr>
              <a:t>b</a:t>
            </a:r>
            <a:r>
              <a:rPr lang="el-GR" baseline="-25000" dirty="0">
                <a:sym typeface="Math1" panose="05000502060100000001" pitchFamily="2" charset="2"/>
              </a:rPr>
              <a:t>α</a:t>
            </a:r>
            <a:r>
              <a:rPr lang="de-DE" baseline="30000" dirty="0">
                <a:sym typeface="Math1" panose="05000502060100000001" pitchFamily="2" charset="2"/>
              </a:rPr>
              <a:t>(k</a:t>
            </a:r>
            <a:r>
              <a:rPr lang="de-DE" baseline="30000" dirty="0" smtClean="0">
                <a:sym typeface="Math1" panose="05000502060100000001" pitchFamily="2" charset="2"/>
              </a:rPr>
              <a:t>)</a:t>
            </a:r>
            <a:r>
              <a:rPr lang="de-DE" dirty="0" smtClean="0">
                <a:sym typeface="Math1" panose="05000502060100000001" pitchFamily="2" charset="2"/>
              </a:rPr>
              <a:t>  </a:t>
            </a:r>
            <a:r>
              <a:rPr lang="de-DE" dirty="0" err="1" smtClean="0">
                <a:sym typeface="Math1" panose="05000502060100000001" pitchFamily="2" charset="2"/>
              </a:rPr>
              <a:t>for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any</a:t>
            </a:r>
            <a:r>
              <a:rPr lang="de-DE" dirty="0" smtClean="0">
                <a:sym typeface="Math1" panose="05000502060100000001" pitchFamily="2" charset="2"/>
              </a:rPr>
              <a:t>  k, </a:t>
            </a:r>
            <a:r>
              <a:rPr lang="de-DE" dirty="0" err="1" smtClean="0">
                <a:sym typeface="Math1" panose="05000502060100000001" pitchFamily="2" charset="2"/>
              </a:rPr>
              <a:t>any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el-GR" dirty="0" smtClean="0">
                <a:sym typeface="Math1" panose="05000502060100000001" pitchFamily="2" charset="2"/>
              </a:rPr>
              <a:t>α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</a:p>
          <a:p>
            <a:r>
              <a:rPr lang="de-DE" dirty="0" smtClean="0">
                <a:sym typeface="Math1" panose="05000502060100000001" pitchFamily="2" charset="2"/>
              </a:rPr>
              <a:t>(ii) </a:t>
            </a:r>
            <a:r>
              <a:rPr lang="de-DE" dirty="0"/>
              <a:t>{</a:t>
            </a:r>
            <a:r>
              <a:rPr lang="de-DE" dirty="0">
                <a:sym typeface="Math1" panose="05000502060100000001" pitchFamily="2" charset="2"/>
              </a:rPr>
              <a:t>b</a:t>
            </a:r>
            <a:r>
              <a:rPr lang="el-GR" baseline="-25000" dirty="0">
                <a:sym typeface="Math1" panose="05000502060100000001" pitchFamily="2" charset="2"/>
              </a:rPr>
              <a:t>α</a:t>
            </a:r>
            <a:r>
              <a:rPr lang="de-DE" baseline="30000" dirty="0">
                <a:sym typeface="Math1" panose="05000502060100000001" pitchFamily="2" charset="2"/>
              </a:rPr>
              <a:t>(k)</a:t>
            </a:r>
            <a:r>
              <a:rPr lang="de-DE" dirty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I} </a:t>
            </a:r>
            <a:r>
              <a:rPr lang="de-DE" dirty="0" smtClean="0">
                <a:sym typeface="Math1" panose="05000502060100000001" pitchFamily="2" charset="2"/>
              </a:rPr>
              <a:t>  </a:t>
            </a:r>
            <a:r>
              <a:rPr lang="de-DE" dirty="0" err="1" smtClean="0">
                <a:sym typeface="Math1" panose="05000502060100000001" pitchFamily="2" charset="2"/>
              </a:rPr>
              <a:t>is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decreasingly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directed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and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has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greatest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lower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bound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zero</a:t>
            </a:r>
            <a:endParaRPr lang="de-DE" dirty="0" smtClean="0">
              <a:sym typeface="Math1" panose="05000502060100000001" pitchFamily="2" charset="2"/>
            </a:endParaRPr>
          </a:p>
          <a:p>
            <a:r>
              <a:rPr lang="de-DE" dirty="0" smtClean="0">
                <a:sym typeface="Math1" panose="05000502060100000001" pitchFamily="2" charset="2"/>
              </a:rPr>
              <a:t>(iii) </a:t>
            </a:r>
            <a:r>
              <a:rPr lang="de-DE" sz="3600" dirty="0">
                <a:sym typeface="Math1" panose="05000502060100000001" pitchFamily="2" charset="2"/>
              </a:rPr>
              <a:t></a:t>
            </a:r>
            <a:r>
              <a:rPr lang="de-DE" baseline="-25000" dirty="0" smtClean="0">
                <a:sym typeface="Math1" panose="05000502060100000001" pitchFamily="2" charset="2"/>
              </a:rPr>
              <a:t>k=1</a:t>
            </a:r>
            <a:r>
              <a:rPr lang="de-DE" baseline="30000" dirty="0">
                <a:sym typeface="Math1" panose="05000502060100000001" pitchFamily="2" charset="2"/>
              </a:rPr>
              <a:t>4</a:t>
            </a:r>
            <a:r>
              <a:rPr lang="de-DE" baseline="30000" dirty="0" smtClean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b="1" dirty="0" err="1">
                <a:sym typeface="Math1" panose="05000502060100000001" pitchFamily="2" charset="2"/>
              </a:rPr>
              <a:t>i</a:t>
            </a:r>
            <a:r>
              <a:rPr lang="de-DE" baseline="30000" dirty="0" err="1">
                <a:sym typeface="Math1" panose="05000502060100000001" pitchFamily="2" charset="2"/>
              </a:rPr>
              <a:t>k</a:t>
            </a:r>
            <a:r>
              <a:rPr lang="de-DE" dirty="0">
                <a:sym typeface="Math1" panose="05000502060100000001" pitchFamily="2" charset="2"/>
              </a:rPr>
              <a:t> a</a:t>
            </a:r>
            <a:r>
              <a:rPr lang="el-GR" baseline="-25000" dirty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 = 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-25000" dirty="0" smtClean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for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every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I, </a:t>
            </a:r>
            <a:r>
              <a:rPr lang="de-DE" sz="3600" dirty="0">
                <a:sym typeface="Math1" panose="05000502060100000001" pitchFamily="2" charset="2"/>
              </a:rPr>
              <a:t></a:t>
            </a:r>
            <a:r>
              <a:rPr lang="de-DE" baseline="-25000" dirty="0">
                <a:sym typeface="Math1" panose="05000502060100000001" pitchFamily="2" charset="2"/>
              </a:rPr>
              <a:t>k=1</a:t>
            </a:r>
            <a:r>
              <a:rPr lang="de-DE" baseline="30000" dirty="0">
                <a:sym typeface="Math1" panose="05000502060100000001" pitchFamily="2" charset="2"/>
              </a:rPr>
              <a:t>4 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b="1" dirty="0" err="1">
                <a:sym typeface="Math1" panose="05000502060100000001" pitchFamily="2" charset="2"/>
              </a:rPr>
              <a:t>i</a:t>
            </a:r>
            <a:r>
              <a:rPr lang="de-DE" baseline="30000" dirty="0" err="1">
                <a:sym typeface="Math1" panose="05000502060100000001" pitchFamily="2" charset="2"/>
              </a:rPr>
              <a:t>k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a</a:t>
            </a:r>
            <a:r>
              <a:rPr lang="de-DE" baseline="30000" dirty="0" smtClean="0">
                <a:sym typeface="Math1" panose="05000502060100000001" pitchFamily="2" charset="2"/>
              </a:rPr>
              <a:t>(k</a:t>
            </a:r>
            <a:r>
              <a:rPr lang="de-DE" baseline="30000" dirty="0">
                <a:sym typeface="Math1" panose="05000502060100000001" pitchFamily="2" charset="2"/>
              </a:rPr>
              <a:t>)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= a</a:t>
            </a:r>
            <a:r>
              <a:rPr lang="de-DE" baseline="-25000" dirty="0" smtClean="0">
                <a:sym typeface="Math1" panose="05000502060100000001" pitchFamily="2" charset="2"/>
              </a:rPr>
              <a:t>   </a:t>
            </a:r>
            <a:r>
              <a:rPr lang="de-DE" dirty="0" err="1" smtClean="0">
                <a:sym typeface="Math1" panose="05000502060100000001" pitchFamily="2" charset="2"/>
              </a:rPr>
              <a:t>where</a:t>
            </a:r>
            <a:r>
              <a:rPr lang="de-DE" dirty="0" smtClean="0">
                <a:sym typeface="Math1" panose="05000502060100000001" pitchFamily="2" charset="2"/>
              </a:rPr>
              <a:t>  </a:t>
            </a:r>
            <a:r>
              <a:rPr lang="de-DE" b="1" dirty="0" smtClean="0">
                <a:sym typeface="Math1" panose="05000502060100000001" pitchFamily="2" charset="2"/>
              </a:rPr>
              <a:t>i</a:t>
            </a:r>
            <a:r>
              <a:rPr lang="de-DE" baseline="30000" dirty="0" smtClean="0">
                <a:sym typeface="Math1" panose="05000502060100000001" pitchFamily="2" charset="2"/>
              </a:rPr>
              <a:t>2 </a:t>
            </a:r>
            <a:r>
              <a:rPr lang="de-DE" dirty="0" smtClean="0">
                <a:sym typeface="Math1" panose="05000502060100000001" pitchFamily="2" charset="2"/>
              </a:rPr>
              <a:t>= -1.</a:t>
            </a:r>
          </a:p>
          <a:p>
            <a:r>
              <a:rPr lang="de-DE" dirty="0" smtClean="0">
                <a:sym typeface="Math1" panose="05000502060100000001" pitchFamily="2" charset="2"/>
              </a:rPr>
              <a:t>Independent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the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choice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  {a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}, {b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} , a</a:t>
            </a:r>
            <a:r>
              <a:rPr lang="de-DE" baseline="30000" dirty="0" smtClean="0">
                <a:sym typeface="Math1" panose="05000502060100000001" pitchFamily="2" charset="2"/>
              </a:rPr>
              <a:t>(k) </a:t>
            </a:r>
            <a:r>
              <a:rPr lang="de-DE" dirty="0" smtClean="0">
                <a:sym typeface="Math1" panose="05000502060100000001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results for classes of </a:t>
            </a:r>
            <a:r>
              <a:rPr lang="en-US" dirty="0" smtClean="0"/>
              <a:t>Hilbert C</a:t>
            </a:r>
            <a:r>
              <a:rPr lang="en-US" dirty="0"/>
              <a:t>*-modules w.r.t. special </a:t>
            </a:r>
            <a:r>
              <a:rPr lang="en-US" dirty="0" smtClean="0"/>
              <a:t>bounded </a:t>
            </a:r>
            <a:r>
              <a:rPr lang="de-DE" dirty="0" smtClean="0"/>
              <a:t>modular </a:t>
            </a:r>
            <a:r>
              <a:rPr lang="de-DE" dirty="0" err="1"/>
              <a:t>functionals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 –  a Hilbert space,  A  –  a σ-</a:t>
            </a:r>
            <a:r>
              <a:rPr lang="en-US" dirty="0" err="1" smtClean="0"/>
              <a:t>unital</a:t>
            </a:r>
            <a:r>
              <a:rPr lang="en-US" dirty="0" smtClean="0"/>
              <a:t> C*-algebra</a:t>
            </a:r>
          </a:p>
          <a:p>
            <a:endParaRPr lang="en-US" sz="1600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ym typeface="Math3"/>
              </a:rPr>
              <a:t></a:t>
            </a:r>
            <a:r>
              <a:rPr lang="en-US" dirty="0" smtClean="0"/>
              <a:t> H  –  the algebraic tensor product,</a:t>
            </a:r>
          </a:p>
          <a:p>
            <a:endParaRPr lang="en-US" sz="800" dirty="0" smtClean="0"/>
          </a:p>
          <a:p>
            <a:r>
              <a:rPr lang="en-US" dirty="0" smtClean="0"/>
              <a:t>   &lt;a </a:t>
            </a:r>
            <a:r>
              <a:rPr lang="en-US" dirty="0" smtClean="0">
                <a:sym typeface="Math3"/>
              </a:rPr>
              <a:t> </a:t>
            </a:r>
            <a:r>
              <a:rPr lang="en-US" dirty="0" smtClean="0"/>
              <a:t>h, b </a:t>
            </a:r>
            <a:r>
              <a:rPr lang="en-US" dirty="0" smtClean="0">
                <a:sym typeface="Math3"/>
              </a:rPr>
              <a:t> </a:t>
            </a:r>
            <a:r>
              <a:rPr lang="en-US" dirty="0" smtClean="0"/>
              <a:t>g&gt; = a &lt;</a:t>
            </a:r>
            <a:r>
              <a:rPr lang="en-US" dirty="0" err="1" smtClean="0"/>
              <a:t>h,g</a:t>
            </a:r>
            <a:r>
              <a:rPr lang="en-US" dirty="0" smtClean="0"/>
              <a:t>&gt;</a:t>
            </a:r>
            <a:r>
              <a:rPr lang="en-US" baseline="-25000" dirty="0" smtClean="0"/>
              <a:t>H</a:t>
            </a:r>
            <a:r>
              <a:rPr lang="en-US" dirty="0" smtClean="0"/>
              <a:t> b*</a:t>
            </a:r>
          </a:p>
          <a:p>
            <a:endParaRPr lang="en-US" sz="800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 in A, </a:t>
            </a:r>
            <a:r>
              <a:rPr lang="en-US" dirty="0" err="1" smtClean="0"/>
              <a:t>h,g</a:t>
            </a:r>
            <a:r>
              <a:rPr lang="en-US" dirty="0" smtClean="0"/>
              <a:t> in H) becomes a pre-Hilbert A-module, with norm-completion   </a:t>
            </a:r>
            <a:r>
              <a:rPr lang="en-US" dirty="0" smtClean="0">
                <a:solidFill>
                  <a:srgbClr val="CC3300"/>
                </a:solidFill>
              </a:rPr>
              <a:t>M = A</a:t>
            </a:r>
            <a:r>
              <a:rPr lang="en-US" dirty="0" smtClean="0">
                <a:solidFill>
                  <a:srgbClr val="CC3300"/>
                </a:solidFill>
                <a:sym typeface="Math1"/>
              </a:rPr>
              <a:t>  </a:t>
            </a:r>
            <a:r>
              <a:rPr lang="en-US" dirty="0" smtClean="0">
                <a:solidFill>
                  <a:srgbClr val="CC3300"/>
                </a:solidFill>
              </a:rPr>
              <a:t>H</a:t>
            </a:r>
            <a:r>
              <a:rPr lang="en-US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CC3300"/>
                </a:solidFill>
              </a:rPr>
              <a:t>A</a:t>
            </a:r>
            <a:r>
              <a:rPr lang="en-US" baseline="30000" dirty="0" smtClean="0">
                <a:solidFill>
                  <a:srgbClr val="CC3300"/>
                </a:solidFill>
              </a:rPr>
              <a:t>n </a:t>
            </a:r>
            <a:r>
              <a:rPr lang="en-US" dirty="0" smtClean="0">
                <a:solidFill>
                  <a:srgbClr val="CC3300"/>
                </a:solidFill>
                <a:sym typeface="Math3"/>
              </a:rPr>
              <a:t></a:t>
            </a:r>
            <a:r>
              <a:rPr lang="en-US" dirty="0" smtClean="0">
                <a:solidFill>
                  <a:srgbClr val="CC3300"/>
                </a:solidFill>
              </a:rPr>
              <a:t> A </a:t>
            </a:r>
            <a:r>
              <a:rPr lang="en-US" dirty="0" smtClean="0">
                <a:solidFill>
                  <a:srgbClr val="CC3300"/>
                </a:solidFill>
                <a:sym typeface="Math1"/>
              </a:rPr>
              <a:t>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b="1" dirty="0" smtClean="0">
                <a:solidFill>
                  <a:srgbClr val="CC3300"/>
                </a:solidFill>
              </a:rPr>
              <a:t>C</a:t>
            </a:r>
            <a:r>
              <a:rPr lang="en-US" baseline="30000" dirty="0" smtClean="0">
                <a:solidFill>
                  <a:srgbClr val="CC3300"/>
                </a:solidFill>
              </a:rPr>
              <a:t>n</a:t>
            </a:r>
            <a:r>
              <a:rPr lang="en-US" dirty="0" smtClean="0">
                <a:solidFill>
                  <a:srgbClr val="CC3300"/>
                </a:solidFill>
              </a:rPr>
              <a:t>   </a:t>
            </a:r>
            <a:r>
              <a:rPr lang="en-US" dirty="0" smtClean="0"/>
              <a:t>for any  n in N.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C3300"/>
                </a:solidFill>
              </a:rPr>
              <a:t>l</a:t>
            </a:r>
            <a:r>
              <a:rPr lang="en-US" baseline="-25000" dirty="0" smtClean="0">
                <a:solidFill>
                  <a:srgbClr val="CC3300"/>
                </a:solidFill>
              </a:rPr>
              <a:t>2</a:t>
            </a:r>
            <a:r>
              <a:rPr lang="en-US" dirty="0" smtClean="0">
                <a:solidFill>
                  <a:srgbClr val="CC3300"/>
                </a:solidFill>
              </a:rPr>
              <a:t>(A) </a:t>
            </a:r>
            <a:r>
              <a:rPr lang="en-US" dirty="0" smtClean="0">
                <a:solidFill>
                  <a:srgbClr val="CC3300"/>
                </a:solidFill>
                <a:sym typeface="Math3"/>
              </a:rPr>
              <a:t></a:t>
            </a:r>
            <a:r>
              <a:rPr lang="en-US" dirty="0" smtClean="0">
                <a:solidFill>
                  <a:srgbClr val="CC3300"/>
                </a:solidFill>
              </a:rPr>
              <a:t> A</a:t>
            </a:r>
            <a:r>
              <a:rPr lang="en-US" dirty="0" smtClean="0">
                <a:solidFill>
                  <a:srgbClr val="CC3300"/>
                </a:solidFill>
                <a:sym typeface="Math1"/>
              </a:rPr>
              <a:t> </a:t>
            </a:r>
            <a:r>
              <a:rPr lang="en-US" dirty="0" smtClean="0">
                <a:solidFill>
                  <a:srgbClr val="CC3300"/>
                </a:solidFill>
              </a:rPr>
              <a:t> l</a:t>
            </a:r>
            <a:r>
              <a:rPr lang="en-US" baseline="-25000" dirty="0" smtClean="0">
                <a:solidFill>
                  <a:srgbClr val="CC3300"/>
                </a:solidFill>
              </a:rPr>
              <a:t>2</a:t>
            </a:r>
            <a:r>
              <a:rPr lang="en-US" dirty="0" smtClean="0"/>
              <a:t>, alternative description:</a:t>
            </a:r>
          </a:p>
          <a:p>
            <a:r>
              <a:rPr lang="en-US" dirty="0" smtClean="0"/>
              <a:t>   l</a:t>
            </a:r>
            <a:r>
              <a:rPr lang="en-US" baseline="-25000" dirty="0" smtClean="0"/>
              <a:t>2</a:t>
            </a:r>
            <a:r>
              <a:rPr lang="en-US" dirty="0" smtClean="0"/>
              <a:t>(A) = { a={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}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in </a:t>
            </a:r>
            <a:r>
              <a:rPr lang="en-US" b="1" baseline="-25000" dirty="0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: </a:t>
            </a:r>
            <a:r>
              <a:rPr lang="en-US" sz="2800" dirty="0" err="1" smtClean="0"/>
              <a:t>Σ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=1</a:t>
            </a:r>
            <a:r>
              <a:rPr lang="en-US" baseline="30000" dirty="0" smtClean="0">
                <a:sym typeface="Math1"/>
              </a:rPr>
              <a:t>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*  converges w.r.t. ||.||</a:t>
            </a:r>
            <a:r>
              <a:rPr lang="en-US" baseline="-25000" dirty="0" smtClean="0"/>
              <a:t>A</a:t>
            </a:r>
            <a:r>
              <a:rPr lang="en-US" dirty="0" smtClean="0"/>
              <a:t> }</a:t>
            </a:r>
          </a:p>
          <a:p>
            <a:r>
              <a:rPr lang="en-US" dirty="0" smtClean="0"/>
              <a:t>with inner product  &lt;</a:t>
            </a:r>
            <a:r>
              <a:rPr lang="en-US" dirty="0" err="1" smtClean="0"/>
              <a:t>a,a</a:t>
            </a:r>
            <a:r>
              <a:rPr lang="en-US" dirty="0" smtClean="0"/>
              <a:t>&gt;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=1</a:t>
            </a:r>
            <a:r>
              <a:rPr lang="en-US" baseline="30000" dirty="0" smtClean="0">
                <a:sym typeface="Math1"/>
              </a:rPr>
              <a:t>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* 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en-US" dirty="0" smtClean="0"/>
              <a:t>Another variant are actions by inverse semigroups  S  and by associated locally compact r-discrete </a:t>
            </a:r>
            <a:r>
              <a:rPr lang="en-US" dirty="0" err="1" smtClean="0"/>
              <a:t>groupoids</a:t>
            </a:r>
            <a:r>
              <a:rPr lang="en-US" dirty="0" smtClean="0"/>
              <a:t>  G</a:t>
            </a:r>
            <a:r>
              <a:rPr lang="en-US" baseline="-25000" dirty="0" smtClean="0"/>
              <a:t>S</a:t>
            </a:r>
            <a:r>
              <a:rPr lang="en-US" dirty="0" smtClean="0"/>
              <a:t> on C*-algebras.</a:t>
            </a:r>
          </a:p>
          <a:p>
            <a:r>
              <a:rPr lang="en-US" dirty="0" smtClean="0"/>
              <a:t>They induce several C*-algebra </a:t>
            </a:r>
            <a:r>
              <a:rPr lang="en-US" dirty="0" err="1" smtClean="0"/>
              <a:t>isomorphisms</a:t>
            </a:r>
            <a:r>
              <a:rPr lang="en-US" dirty="0" smtClean="0"/>
              <a:t> and strong Morita equivalences of derived crossed product C*-algebras.</a:t>
            </a:r>
          </a:p>
          <a:p>
            <a:r>
              <a:rPr lang="en-US" dirty="0" smtClean="0"/>
              <a:t>Sometimes actions by certain Hilbert M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loc</a:t>
            </a:r>
            <a:r>
              <a:rPr lang="en-US" baseline="-25000" dirty="0" smtClean="0"/>
              <a:t>)</a:t>
            </a:r>
            <a:r>
              <a:rPr lang="en-US" dirty="0" smtClean="0"/>
              <a:t>(A)-modules are considered related to injective *-</a:t>
            </a:r>
            <a:r>
              <a:rPr lang="en-US" dirty="0" err="1" smtClean="0"/>
              <a:t>isomorphisms</a:t>
            </a:r>
            <a:r>
              <a:rPr lang="en-US" dirty="0" smtClean="0"/>
              <a:t> of one C*-algebra  A  into  </a:t>
            </a:r>
            <a:r>
              <a:rPr lang="en-US" dirty="0"/>
              <a:t>M</a:t>
            </a:r>
            <a:r>
              <a:rPr lang="en-US" baseline="-25000" dirty="0"/>
              <a:t>(</a:t>
            </a:r>
            <a:r>
              <a:rPr lang="en-US" baseline="-25000" dirty="0" err="1"/>
              <a:t>loc</a:t>
            </a:r>
            <a:r>
              <a:rPr lang="en-US" baseline="-25000" dirty="0"/>
              <a:t>) </a:t>
            </a:r>
            <a:r>
              <a:rPr lang="en-US" dirty="0" smtClean="0"/>
              <a:t>(B)  of another C*-algebra  B.</a:t>
            </a:r>
          </a:p>
          <a:p>
            <a:r>
              <a:rPr lang="en-US" dirty="0" smtClean="0"/>
              <a:t>So the correlated ideal structures can be studied.</a:t>
            </a:r>
          </a:p>
          <a:p>
            <a:r>
              <a:rPr lang="en-US" dirty="0" smtClean="0"/>
              <a:t>Here again come (local) multiplier modules into play.</a:t>
            </a:r>
          </a:p>
          <a:p>
            <a:r>
              <a:rPr lang="en-US" dirty="0" smtClean="0"/>
              <a:t>[Ren3], [KS], [KM1-4], [BKMS], [AKM], [M], [Tay1-2] 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689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results for classes of Hilbert C*-modules w.r.t. special bounded </a:t>
            </a:r>
            <a:r>
              <a:rPr lang="de-DE" dirty="0"/>
              <a:t>modular </a:t>
            </a:r>
            <a:r>
              <a:rPr lang="de-DE" dirty="0" err="1"/>
              <a:t>functionals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01334" cy="5148262"/>
          </a:xfrm>
        </p:spPr>
        <p:txBody>
          <a:bodyPr/>
          <a:lstStyle/>
          <a:p>
            <a:r>
              <a:rPr lang="en-US" b="1" dirty="0" smtClean="0"/>
              <a:t>Theorem: (Kasparov, 1980)          </a:t>
            </a:r>
            <a:r>
              <a:rPr lang="en-US" dirty="0" smtClean="0"/>
              <a:t>Stabilization Theorem</a:t>
            </a:r>
            <a:endParaRPr lang="en-US" sz="800" dirty="0" smtClean="0"/>
          </a:p>
          <a:p>
            <a:r>
              <a:rPr lang="en-US" dirty="0" smtClean="0"/>
              <a:t>Every countably generated Hilbert A-module  M  over a σ-</a:t>
            </a:r>
            <a:r>
              <a:rPr lang="en-US" dirty="0" err="1" smtClean="0"/>
              <a:t>unital</a:t>
            </a:r>
            <a:r>
              <a:rPr lang="en-US" dirty="0" smtClean="0"/>
              <a:t> C*-algebra  A  possesses an embedding as an orthogonal summand of  l</a:t>
            </a:r>
            <a:r>
              <a:rPr lang="en-US" baseline="-25000" dirty="0" smtClean="0"/>
              <a:t>2</a:t>
            </a:r>
            <a:r>
              <a:rPr lang="en-US" dirty="0" smtClean="0"/>
              <a:t>(A)  in such a way that the orthogonal complement is </a:t>
            </a:r>
            <a:r>
              <a:rPr lang="en-US" dirty="0" err="1" smtClean="0"/>
              <a:t>isometrically</a:t>
            </a:r>
            <a:r>
              <a:rPr lang="en-US" dirty="0" smtClean="0"/>
              <a:t> isomorphic to  l</a:t>
            </a:r>
            <a:r>
              <a:rPr lang="en-US" baseline="-25000" dirty="0" smtClean="0"/>
              <a:t>2</a:t>
            </a:r>
            <a:r>
              <a:rPr lang="en-US" dirty="0" smtClean="0"/>
              <a:t>(A)</a:t>
            </a:r>
            <a:r>
              <a:rPr lang="en-US" i="1" dirty="0" smtClean="0"/>
              <a:t>  </a:t>
            </a:r>
            <a:r>
              <a:rPr lang="en-US" dirty="0" smtClean="0"/>
              <a:t>again, i.e.  M </a:t>
            </a:r>
            <a:r>
              <a:rPr lang="en-US" dirty="0" smtClean="0">
                <a:sym typeface="Math1"/>
              </a:rPr>
              <a:t>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  <a:r>
              <a:rPr lang="en-US" dirty="0" smtClean="0"/>
              <a:t>(A) = l</a:t>
            </a:r>
            <a:r>
              <a:rPr lang="en-US" baseline="-25000" dirty="0" smtClean="0"/>
              <a:t>2</a:t>
            </a:r>
            <a:r>
              <a:rPr lang="en-US" dirty="0" smtClean="0"/>
              <a:t>(A).</a:t>
            </a:r>
          </a:p>
          <a:p>
            <a:endParaRPr lang="en-US" sz="1600" dirty="0" smtClean="0"/>
          </a:p>
          <a:p>
            <a:r>
              <a:rPr lang="en-US" b="1" dirty="0" smtClean="0"/>
              <a:t>Theorem: (</a:t>
            </a:r>
            <a:r>
              <a:rPr lang="en-US" b="1" dirty="0" err="1" smtClean="0"/>
              <a:t>Serre</a:t>
            </a:r>
            <a:r>
              <a:rPr lang="en-US" b="1" dirty="0" smtClean="0"/>
              <a:t>-Swan, 1956, 1962; Kawamura, 2003)</a:t>
            </a:r>
            <a:r>
              <a:rPr lang="en-US" dirty="0" smtClean="0"/>
              <a:t> </a:t>
            </a:r>
          </a:p>
          <a:p>
            <a:r>
              <a:rPr lang="en-US" dirty="0" smtClean="0"/>
              <a:t>Every algebraically finitely generated (Hilbert) C*-module M  over a </a:t>
            </a:r>
            <a:r>
              <a:rPr lang="en-US" dirty="0" err="1" smtClean="0"/>
              <a:t>unital</a:t>
            </a:r>
            <a:r>
              <a:rPr lang="en-US" dirty="0" smtClean="0"/>
              <a:t> C*-algebra  A  is isomorphic to a (orthogonal) direct summand of a C*-module of type  A</a:t>
            </a:r>
            <a:r>
              <a:rPr lang="en-US" baseline="30000" dirty="0" smtClean="0"/>
              <a:t>n</a:t>
            </a:r>
            <a:r>
              <a:rPr lang="en-US" dirty="0" smtClean="0"/>
              <a:t>  for a finite number  n , i.e.  M </a:t>
            </a:r>
            <a:r>
              <a:rPr lang="en-US" dirty="0" smtClean="0">
                <a:sym typeface="Math1"/>
              </a:rPr>
              <a:t> M</a:t>
            </a:r>
            <a:r>
              <a:rPr lang="en-US" baseline="30000" dirty="0" smtClean="0">
                <a:sym typeface="Math1"/>
              </a:rPr>
              <a:t>c</a:t>
            </a:r>
            <a:r>
              <a:rPr lang="en-US" dirty="0" smtClean="0">
                <a:sym typeface="Math1"/>
              </a:rPr>
              <a:t> = A</a:t>
            </a:r>
            <a:r>
              <a:rPr lang="en-US" baseline="30000" dirty="0" smtClean="0">
                <a:sym typeface="Math1"/>
              </a:rPr>
              <a:t>n</a:t>
            </a:r>
            <a:r>
              <a:rPr lang="en-US" dirty="0" smtClean="0">
                <a:sym typeface="Math1"/>
              </a:rPr>
              <a:t> 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1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Theorems:  (</a:t>
            </a:r>
            <a:r>
              <a:rPr lang="en-US" b="1" dirty="0" err="1" smtClean="0"/>
              <a:t>Paschke</a:t>
            </a:r>
            <a:r>
              <a:rPr lang="en-US" b="1" dirty="0" smtClean="0"/>
              <a:t>, 1973; </a:t>
            </a:r>
            <a:r>
              <a:rPr lang="en-US" b="1" dirty="0" err="1" smtClean="0"/>
              <a:t>Hamana</a:t>
            </a:r>
            <a:r>
              <a:rPr lang="en-US" b="1" dirty="0" smtClean="0"/>
              <a:t>, 1992)</a:t>
            </a:r>
          </a:p>
          <a:p>
            <a:endParaRPr lang="en-US" dirty="0" smtClean="0"/>
          </a:p>
          <a:p>
            <a:r>
              <a:rPr lang="en-US" dirty="0" smtClean="0"/>
              <a:t>Let  M  be a Hilbert A-module over a W*-algebra (resp., monotone complete C*-algebra)  A  . Denote </a:t>
            </a:r>
            <a:r>
              <a:rPr lang="en-US" dirty="0" err="1" smtClean="0"/>
              <a:t>ist</a:t>
            </a:r>
            <a:r>
              <a:rPr lang="en-US" dirty="0" smtClean="0"/>
              <a:t> A-dual </a:t>
            </a:r>
            <a:r>
              <a:rPr lang="en-US" dirty="0" err="1" smtClean="0"/>
              <a:t>Banach</a:t>
            </a:r>
            <a:r>
              <a:rPr lang="en-US" dirty="0" smtClean="0"/>
              <a:t> A-module by  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  and its A-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bidual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Banach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A-module by  Mʹʹ . 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Then the A-valued inner product continues from  M  to </a:t>
            </a:r>
            <a:r>
              <a:rPr lang="en-US" dirty="0" smtClean="0"/>
              <a:t>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  embedding  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ath1" panose="05000502060100000001" pitchFamily="2" charset="2"/>
              </a:rPr>
              <a:t>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Mʹ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ath1" panose="05000502060100000001" pitchFamily="2" charset="2"/>
              </a:rPr>
              <a:t>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Mʹʹ and thus, stabilizing the extension process by A-duality.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Mʹ  becomes a self-dual Hilbert A-module.</a:t>
            </a:r>
          </a:p>
          <a:p>
            <a:endParaRPr lang="en-U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</a:t>
            </a:r>
            <a:r>
              <a:rPr lang="en-US" baseline="-25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(Mʹ) is W* (resp. monotone complete).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09638"/>
            <a:ext cx="8532440" cy="5148262"/>
          </a:xfrm>
        </p:spPr>
        <p:txBody>
          <a:bodyPr/>
          <a:lstStyle/>
          <a:p>
            <a:r>
              <a:rPr lang="en-US" dirty="0" smtClean="0"/>
              <a:t>Let  G  and  H  denote </a:t>
            </a:r>
            <a:r>
              <a:rPr lang="en-US" dirty="0"/>
              <a:t>second countable, locally compact, </a:t>
            </a:r>
            <a:r>
              <a:rPr lang="en-US" dirty="0" smtClean="0"/>
              <a:t>locally </a:t>
            </a:r>
            <a:r>
              <a:rPr lang="en-US" dirty="0" err="1" smtClean="0"/>
              <a:t>Hausdorff</a:t>
            </a:r>
            <a:r>
              <a:rPr lang="en-US" dirty="0" smtClean="0"/>
              <a:t> </a:t>
            </a:r>
            <a:r>
              <a:rPr lang="en-US" dirty="0" err="1"/>
              <a:t>groupoids</a:t>
            </a:r>
            <a:r>
              <a:rPr lang="en-US" dirty="0"/>
              <a:t> with </a:t>
            </a:r>
            <a:r>
              <a:rPr lang="en-US" dirty="0" err="1"/>
              <a:t>Haar</a:t>
            </a:r>
            <a:r>
              <a:rPr lang="en-US" dirty="0"/>
              <a:t> systems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r>
              <a:rPr lang="en-US" dirty="0" err="1"/>
              <a:t>λ</a:t>
            </a:r>
            <a:r>
              <a:rPr lang="en-US" baseline="30000" dirty="0" err="1" smtClean="0"/>
              <a:t>u</a:t>
            </a:r>
            <a:r>
              <a:rPr lang="en-US" dirty="0" smtClean="0"/>
              <a:t>}</a:t>
            </a:r>
            <a:r>
              <a:rPr lang="en-US" baseline="-25000" dirty="0" smtClean="0"/>
              <a:t>g in G</a:t>
            </a:r>
            <a:r>
              <a:rPr lang="en-US" baseline="10000" dirty="0" smtClean="0"/>
              <a:t>(0) </a:t>
            </a:r>
            <a:r>
              <a:rPr lang="en-US" dirty="0" smtClean="0"/>
              <a:t>and {</a:t>
            </a:r>
            <a:r>
              <a:rPr lang="en-US" dirty="0"/>
              <a:t>β</a:t>
            </a:r>
            <a:r>
              <a:rPr lang="en-US" baseline="30000" dirty="0" smtClean="0"/>
              <a:t>v</a:t>
            </a:r>
            <a:r>
              <a:rPr lang="en-US" dirty="0" smtClean="0"/>
              <a:t>}</a:t>
            </a:r>
            <a:r>
              <a:rPr lang="en-US" baseline="-25000" dirty="0" smtClean="0"/>
              <a:t>v </a:t>
            </a:r>
            <a:r>
              <a:rPr lang="en-US" baseline="-25000" dirty="0"/>
              <a:t>in </a:t>
            </a:r>
            <a:r>
              <a:rPr lang="en-US" baseline="-25000" dirty="0" smtClean="0"/>
              <a:t>H</a:t>
            </a:r>
            <a:r>
              <a:rPr lang="en-US" baseline="10000" dirty="0" smtClean="0"/>
              <a:t>(0</a:t>
            </a:r>
            <a:r>
              <a:rPr lang="en-US" baseline="10000" dirty="0"/>
              <a:t>)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respectively. </a:t>
            </a:r>
          </a:p>
          <a:p>
            <a:r>
              <a:rPr lang="en-US" dirty="0" smtClean="0"/>
              <a:t>Assume </a:t>
            </a:r>
            <a:r>
              <a:rPr lang="en-US" dirty="0"/>
              <a:t>that G</a:t>
            </a:r>
            <a:r>
              <a:rPr lang="en-US" baseline="30000" dirty="0"/>
              <a:t>(0) </a:t>
            </a:r>
            <a:r>
              <a:rPr lang="en-US" dirty="0"/>
              <a:t>and H</a:t>
            </a:r>
            <a:r>
              <a:rPr lang="en-US" baseline="30000" dirty="0"/>
              <a:t>(0) </a:t>
            </a:r>
            <a:r>
              <a:rPr lang="en-US" dirty="0"/>
              <a:t>are </a:t>
            </a:r>
            <a:r>
              <a:rPr lang="en-US" dirty="0" err="1"/>
              <a:t>Hausdorff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 S(X</a:t>
            </a:r>
            <a:r>
              <a:rPr lang="en-US" dirty="0"/>
              <a:t>) </a:t>
            </a:r>
            <a:r>
              <a:rPr lang="en-US" dirty="0" smtClean="0"/>
              <a:t>be </a:t>
            </a:r>
            <a:r>
              <a:rPr lang="en-US" dirty="0" err="1"/>
              <a:t>Connes’s</a:t>
            </a:r>
            <a:r>
              <a:rPr lang="en-US" dirty="0"/>
              <a:t> complex vector space of functions spanned by the elements </a:t>
            </a:r>
            <a:r>
              <a:rPr lang="en-US" dirty="0" smtClean="0"/>
              <a:t>of  C</a:t>
            </a:r>
            <a:r>
              <a:rPr lang="en-US" baseline="-25000" dirty="0" smtClean="0"/>
              <a:t>c</a:t>
            </a:r>
            <a:r>
              <a:rPr lang="en-US" dirty="0" smtClean="0"/>
              <a:t>(U)  </a:t>
            </a:r>
            <a:r>
              <a:rPr lang="en-US" dirty="0"/>
              <a:t>for all open </a:t>
            </a:r>
            <a:r>
              <a:rPr lang="en-US" dirty="0" err="1"/>
              <a:t>Hausdorff</a:t>
            </a:r>
            <a:r>
              <a:rPr lang="en-US" dirty="0"/>
              <a:t> subsets U of X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locally </a:t>
            </a:r>
            <a:r>
              <a:rPr lang="en-US" dirty="0" err="1"/>
              <a:t>Hausdorff</a:t>
            </a:r>
            <a:r>
              <a:rPr lang="en-US" dirty="0"/>
              <a:t> locally compact space </a:t>
            </a:r>
            <a:r>
              <a:rPr lang="en-US" dirty="0" smtClean="0"/>
              <a:t> Z  </a:t>
            </a:r>
            <a:r>
              <a:rPr lang="en-US" dirty="0"/>
              <a:t>is a </a:t>
            </a:r>
            <a:r>
              <a:rPr lang="en-US" i="1" dirty="0"/>
              <a:t>G-space</a:t>
            </a:r>
            <a:r>
              <a:rPr lang="en-US" dirty="0"/>
              <a:t> if there is </a:t>
            </a:r>
            <a:r>
              <a:rPr lang="en-US" dirty="0" smtClean="0"/>
              <a:t>a continuous</a:t>
            </a:r>
            <a:r>
              <a:rPr lang="en-US" dirty="0"/>
              <a:t>, open </a:t>
            </a:r>
            <a:r>
              <a:rPr lang="en-US" dirty="0" smtClean="0"/>
              <a:t>map 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 : Z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baseline="30000" dirty="0"/>
              <a:t>(0) </a:t>
            </a:r>
            <a:r>
              <a:rPr lang="en-US" baseline="30000" dirty="0" smtClean="0"/>
              <a:t>  </a:t>
            </a:r>
            <a:r>
              <a:rPr lang="en-US" dirty="0" smtClean="0"/>
              <a:t>and </a:t>
            </a:r>
            <a:r>
              <a:rPr lang="en-US" dirty="0"/>
              <a:t>a continuous </a:t>
            </a:r>
            <a:r>
              <a:rPr lang="en-US" dirty="0" smtClean="0"/>
              <a:t>map  (</a:t>
            </a:r>
            <a:r>
              <a:rPr lang="el-GR" i="1" dirty="0">
                <a:sym typeface="Math1" panose="05000502060100000001" pitchFamily="2" charset="2"/>
              </a:rPr>
              <a:t></a:t>
            </a:r>
            <a:r>
              <a:rPr lang="en-US" dirty="0" smtClean="0"/>
              <a:t>, </a:t>
            </a:r>
            <a:r>
              <a:rPr lang="en-US" dirty="0"/>
              <a:t>z)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l-GR" i="1" dirty="0" smtClean="0">
                <a:sym typeface="Math1" panose="05000502060100000001" pitchFamily="2" charset="2"/>
              </a:rPr>
              <a:t></a:t>
            </a:r>
            <a:r>
              <a:rPr lang="de-DE" i="1" dirty="0" smtClean="0">
                <a:sym typeface="Math1" panose="05000502060100000001" pitchFamily="2" charset="2"/>
              </a:rPr>
              <a:t> </a:t>
            </a:r>
            <a:r>
              <a:rPr lang="en-US" b="1" baseline="30000" dirty="0" smtClean="0"/>
              <a:t>.</a:t>
            </a:r>
            <a:r>
              <a:rPr lang="en-US" dirty="0" smtClean="0"/>
              <a:t>z  from 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pl-PL" dirty="0" smtClean="0"/>
              <a:t>G</a:t>
            </a:r>
            <a:r>
              <a:rPr lang="de-DE" sz="3200" baseline="-16000" dirty="0" smtClean="0"/>
              <a:t>*</a:t>
            </a:r>
            <a:r>
              <a:rPr lang="pl-PL" dirty="0" smtClean="0"/>
              <a:t>Z </a:t>
            </a:r>
            <a:r>
              <a:rPr lang="pl-PL" dirty="0"/>
              <a:t>= </a:t>
            </a:r>
            <a:r>
              <a:rPr lang="de-DE" dirty="0" smtClean="0"/>
              <a:t>{</a:t>
            </a:r>
            <a:r>
              <a:rPr lang="pl-PL" dirty="0" smtClean="0"/>
              <a:t> (</a:t>
            </a:r>
            <a:r>
              <a:rPr lang="el-GR" i="1" dirty="0" smtClean="0">
                <a:sym typeface="Math1" panose="05000502060100000001" pitchFamily="2" charset="2"/>
              </a:rPr>
              <a:t></a:t>
            </a:r>
            <a:r>
              <a:rPr lang="pl-PL" dirty="0" smtClean="0"/>
              <a:t>, </a:t>
            </a:r>
            <a:r>
              <a:rPr lang="pl-PL" dirty="0"/>
              <a:t>z) </a:t>
            </a:r>
            <a:r>
              <a:rPr lang="de-DE" dirty="0" smtClean="0"/>
              <a:t>in</a:t>
            </a:r>
            <a:r>
              <a:rPr lang="pl-PL" dirty="0" smtClean="0"/>
              <a:t> G</a:t>
            </a:r>
            <a:r>
              <a:rPr lang="pl-PL" dirty="0" smtClean="0">
                <a:sym typeface="Math1" panose="05000502060100000001" pitchFamily="2" charset="2"/>
              </a:rPr>
              <a:t></a:t>
            </a:r>
            <a:r>
              <a:rPr lang="pl-PL" dirty="0" smtClean="0"/>
              <a:t>Z </a:t>
            </a:r>
            <a:r>
              <a:rPr lang="pl-PL" dirty="0"/>
              <a:t>: s</a:t>
            </a:r>
            <a:r>
              <a:rPr lang="pl-PL" baseline="-25000" dirty="0"/>
              <a:t>G</a:t>
            </a:r>
            <a:r>
              <a:rPr lang="pl-PL" dirty="0" smtClean="0"/>
              <a:t>(</a:t>
            </a:r>
            <a:r>
              <a:rPr lang="el-GR" i="1" dirty="0">
                <a:sym typeface="Math1" panose="05000502060100000001" pitchFamily="2" charset="2"/>
              </a:rPr>
              <a:t></a:t>
            </a:r>
            <a:r>
              <a:rPr lang="pl-PL" dirty="0" smtClean="0"/>
              <a:t>) </a:t>
            </a:r>
            <a:r>
              <a:rPr lang="pl-PL" dirty="0"/>
              <a:t>= r</a:t>
            </a:r>
            <a:r>
              <a:rPr lang="pl-PL" baseline="-25000" dirty="0"/>
              <a:t>Z</a:t>
            </a:r>
            <a:r>
              <a:rPr lang="pl-PL" dirty="0"/>
              <a:t>(z</a:t>
            </a:r>
            <a:r>
              <a:rPr lang="pl-PL" dirty="0" smtClean="0"/>
              <a:t>)</a:t>
            </a:r>
            <a:r>
              <a:rPr lang="de-DE" dirty="0" smtClean="0"/>
              <a:t>}</a:t>
            </a:r>
            <a:r>
              <a:rPr lang="pl-PL" dirty="0" smtClean="0"/>
              <a:t>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pl-PL" dirty="0" smtClean="0"/>
              <a:t>to </a:t>
            </a:r>
            <a:r>
              <a:rPr lang="pl-PL" dirty="0"/>
              <a:t>Z such that </a:t>
            </a:r>
            <a:r>
              <a:rPr lang="de-DE" dirty="0" smtClean="0"/>
              <a:t> </a:t>
            </a:r>
            <a:r>
              <a:rPr lang="pl-PL" dirty="0" smtClean="0"/>
              <a:t>r</a:t>
            </a:r>
            <a:r>
              <a:rPr lang="pl-PL" baseline="-25000" dirty="0" smtClean="0"/>
              <a:t>X</a:t>
            </a:r>
            <a:r>
              <a:rPr lang="pl-PL" dirty="0" smtClean="0"/>
              <a:t>(z)</a:t>
            </a:r>
            <a:r>
              <a:rPr lang="en-US" b="1" baseline="30000" dirty="0"/>
              <a:t> </a:t>
            </a:r>
            <a:r>
              <a:rPr lang="en-US" b="1" baseline="30000" dirty="0" smtClean="0"/>
              <a:t>.</a:t>
            </a:r>
            <a:r>
              <a:rPr lang="pl-PL" dirty="0" smtClean="0"/>
              <a:t> </a:t>
            </a:r>
            <a:r>
              <a:rPr lang="pl-PL" dirty="0"/>
              <a:t>z = z </a:t>
            </a:r>
            <a:r>
              <a:rPr lang="de-DE" dirty="0" smtClean="0"/>
              <a:t> </a:t>
            </a:r>
            <a:r>
              <a:rPr lang="pl-PL" dirty="0" smtClean="0"/>
              <a:t>for all</a:t>
            </a:r>
            <a:r>
              <a:rPr lang="de-DE" dirty="0" smtClean="0"/>
              <a:t>  </a:t>
            </a:r>
            <a:r>
              <a:rPr lang="en-US" dirty="0" smtClean="0"/>
              <a:t>z  and  (</a:t>
            </a:r>
            <a:r>
              <a:rPr lang="el-GR" i="1" dirty="0">
                <a:sym typeface="Math1" panose="05000502060100000001" pitchFamily="2" charset="2"/>
              </a:rPr>
              <a:t> </a:t>
            </a:r>
            <a:r>
              <a:rPr lang="en-US" i="1" dirty="0" smtClean="0">
                <a:sym typeface="Math1" panose="05000502060100000001" pitchFamily="2" charset="2"/>
              </a:rPr>
              <a:t></a:t>
            </a:r>
            <a:r>
              <a:rPr lang="en-US" dirty="0" smtClean="0"/>
              <a:t>) </a:t>
            </a:r>
            <a:r>
              <a:rPr lang="en-US" b="1" baseline="30000" dirty="0"/>
              <a:t>.</a:t>
            </a:r>
            <a:r>
              <a:rPr lang="en-US" dirty="0" smtClean="0"/>
              <a:t> </a:t>
            </a:r>
            <a:r>
              <a:rPr lang="en-US" dirty="0"/>
              <a:t>z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l-GR" i="1" dirty="0" smtClean="0">
                <a:sym typeface="Math1" panose="05000502060100000001" pitchFamily="2" charset="2"/>
              </a:rPr>
              <a:t></a:t>
            </a:r>
            <a:r>
              <a:rPr lang="en-US" i="1" dirty="0" smtClean="0"/>
              <a:t> </a:t>
            </a:r>
            <a:r>
              <a:rPr lang="en-US" b="1" baseline="30000" dirty="0"/>
              <a:t>.</a:t>
            </a:r>
            <a:r>
              <a:rPr lang="en-US" dirty="0" smtClean="0"/>
              <a:t> (</a:t>
            </a:r>
            <a:r>
              <a:rPr lang="en-US" i="1" dirty="0">
                <a:sym typeface="Math1" panose="05000502060100000001" pitchFamily="2" charset="2"/>
              </a:rPr>
              <a:t></a:t>
            </a:r>
            <a:r>
              <a:rPr lang="en-US" i="1" dirty="0" smtClean="0"/>
              <a:t> </a:t>
            </a:r>
            <a:r>
              <a:rPr lang="en-US" b="1" baseline="30000" dirty="0"/>
              <a:t>.</a:t>
            </a:r>
            <a:r>
              <a:rPr lang="en-US" dirty="0" smtClean="0"/>
              <a:t> </a:t>
            </a:r>
            <a:r>
              <a:rPr lang="en-US" dirty="0"/>
              <a:t>z</a:t>
            </a:r>
            <a:r>
              <a:rPr lang="en-US" dirty="0" smtClean="0"/>
              <a:t>)  </a:t>
            </a:r>
            <a:r>
              <a:rPr lang="en-US" dirty="0"/>
              <a:t>for all </a:t>
            </a:r>
            <a:r>
              <a:rPr lang="en-US" dirty="0" smtClean="0"/>
              <a:t> (</a:t>
            </a:r>
            <a:r>
              <a:rPr lang="el-GR" i="1" dirty="0">
                <a:sym typeface="Math1" panose="05000502060100000001" pitchFamily="2" charset="2"/>
              </a:rPr>
              <a:t></a:t>
            </a:r>
            <a:r>
              <a:rPr lang="en-US" dirty="0" smtClean="0"/>
              <a:t>, </a:t>
            </a:r>
            <a:r>
              <a:rPr lang="en-US" i="1" dirty="0">
                <a:sym typeface="Math1" panose="05000502060100000001" pitchFamily="2" charset="2"/>
              </a:rPr>
              <a:t></a:t>
            </a:r>
            <a:r>
              <a:rPr lang="en-US" dirty="0" smtClean="0"/>
              <a:t>) in G</a:t>
            </a:r>
            <a:r>
              <a:rPr lang="pl-PL" dirty="0">
                <a:sym typeface="Math1" panose="05000502060100000001" pitchFamily="2" charset="2"/>
              </a:rPr>
              <a:t> </a:t>
            </a:r>
            <a:r>
              <a:rPr lang="pl-PL" dirty="0" smtClean="0">
                <a:sym typeface="Math1" panose="05000502060100000001" pitchFamily="2" charset="2"/>
              </a:rPr>
              <a:t></a:t>
            </a:r>
            <a:r>
              <a:rPr lang="de-DE" dirty="0" smtClean="0">
                <a:sym typeface="Math1" panose="05000502060100000001" pitchFamily="2" charset="2"/>
              </a:rPr>
              <a:t>G</a:t>
            </a:r>
            <a:r>
              <a:rPr lang="en-US" dirty="0" smtClean="0"/>
              <a:t>  with 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G</a:t>
            </a:r>
            <a:r>
              <a:rPr lang="en-US" dirty="0" smtClean="0"/>
              <a:t>(</a:t>
            </a:r>
            <a:r>
              <a:rPr lang="en-US" i="1" dirty="0">
                <a:sym typeface="Math1" panose="05000502060100000001" pitchFamily="2" charset="2"/>
              </a:rPr>
              <a:t>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(z).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7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271" y="764704"/>
            <a:ext cx="8317358" cy="5148262"/>
          </a:xfrm>
        </p:spPr>
        <p:txBody>
          <a:bodyPr/>
          <a:lstStyle/>
          <a:p>
            <a:r>
              <a:rPr lang="en-US" dirty="0"/>
              <a:t>The action is </a:t>
            </a:r>
            <a:r>
              <a:rPr lang="en-US" i="1" dirty="0"/>
              <a:t>free</a:t>
            </a:r>
            <a:r>
              <a:rPr lang="en-US" dirty="0"/>
              <a:t> </a:t>
            </a:r>
            <a:r>
              <a:rPr lang="en-US" dirty="0" smtClean="0"/>
              <a:t>if  </a:t>
            </a:r>
            <a:r>
              <a:rPr lang="el-GR" i="1" dirty="0">
                <a:sym typeface="Math1" panose="05000502060100000001" pitchFamily="2" charset="2"/>
              </a:rPr>
              <a:t></a:t>
            </a:r>
            <a:r>
              <a:rPr lang="en-US" i="1" dirty="0" smtClean="0"/>
              <a:t> </a:t>
            </a:r>
            <a:r>
              <a:rPr lang="en-US" b="1" baseline="30000" dirty="0" smtClean="0"/>
              <a:t>.</a:t>
            </a:r>
            <a:r>
              <a:rPr lang="en-US" dirty="0" smtClean="0"/>
              <a:t>z </a:t>
            </a:r>
            <a:r>
              <a:rPr lang="en-US" dirty="0"/>
              <a:t>= z </a:t>
            </a:r>
            <a:r>
              <a:rPr lang="en-US" dirty="0" smtClean="0"/>
              <a:t> implies  </a:t>
            </a:r>
            <a:r>
              <a:rPr lang="el-GR" i="1" dirty="0" smtClean="0">
                <a:sym typeface="Math1" panose="05000502060100000001" pitchFamily="2" charset="2"/>
              </a:rPr>
              <a:t></a:t>
            </a:r>
            <a:r>
              <a:rPr lang="en-US" i="1" dirty="0" smtClean="0"/>
              <a:t> </a:t>
            </a:r>
            <a:r>
              <a:rPr lang="en-US" dirty="0"/>
              <a:t>= r(z)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i="1" dirty="0" smtClean="0"/>
              <a:t>proper </a:t>
            </a:r>
            <a:r>
              <a:rPr lang="en-US" dirty="0" smtClean="0"/>
              <a:t>if </a:t>
            </a:r>
            <a:r>
              <a:rPr lang="en-US" dirty="0"/>
              <a:t>the map </a:t>
            </a:r>
            <a:r>
              <a:rPr lang="en-US" i="1" dirty="0" smtClean="0">
                <a:sym typeface="Math1" panose="05000502060100000001" pitchFamily="2" charset="2"/>
              </a:rPr>
              <a:t></a:t>
            </a:r>
            <a:r>
              <a:rPr lang="en-US" i="1" dirty="0" smtClean="0"/>
              <a:t> </a:t>
            </a:r>
            <a:r>
              <a:rPr lang="en-US" dirty="0"/>
              <a:t>: G </a:t>
            </a:r>
            <a:r>
              <a:rPr lang="en-US" baseline="-16000" dirty="0"/>
              <a:t>*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X</a:t>
            </a:r>
            <a:r>
              <a:rPr lang="pl-PL" dirty="0">
                <a:sym typeface="Math1" panose="05000502060100000001" pitchFamily="2" charset="2"/>
              </a:rPr>
              <a:t>  </a:t>
            </a:r>
            <a:r>
              <a:rPr lang="en-US" dirty="0" smtClean="0"/>
              <a:t>X </a:t>
            </a:r>
            <a:r>
              <a:rPr lang="en-US" dirty="0"/>
              <a:t>given by </a:t>
            </a:r>
            <a:r>
              <a:rPr lang="en-US" i="1" dirty="0">
                <a:sym typeface="Math1" panose="05000502060100000001" pitchFamily="2" charset="2"/>
              </a:rPr>
              <a:t></a:t>
            </a:r>
            <a:r>
              <a:rPr lang="en-US" dirty="0" smtClean="0"/>
              <a:t>(</a:t>
            </a:r>
            <a:r>
              <a:rPr lang="el-GR" i="1" dirty="0">
                <a:sym typeface="Math1" panose="05000502060100000001" pitchFamily="2" charset="2"/>
              </a:rPr>
              <a:t></a:t>
            </a:r>
            <a:r>
              <a:rPr lang="en-US" dirty="0" smtClean="0"/>
              <a:t>, </a:t>
            </a:r>
            <a:r>
              <a:rPr lang="en-US" dirty="0"/>
              <a:t>x) = </a:t>
            </a:r>
            <a:r>
              <a:rPr lang="en-US" dirty="0" smtClean="0"/>
              <a:t>(</a:t>
            </a:r>
            <a:r>
              <a:rPr lang="el-GR" i="1" dirty="0">
                <a:sym typeface="Math1" panose="05000502060100000001" pitchFamily="2" charset="2"/>
              </a:rPr>
              <a:t></a:t>
            </a:r>
            <a:r>
              <a:rPr lang="en-US" i="1" dirty="0" smtClean="0"/>
              <a:t> </a:t>
            </a:r>
            <a:r>
              <a:rPr lang="en-US" b="1" baseline="30000" dirty="0"/>
              <a:t>. </a:t>
            </a:r>
            <a:r>
              <a:rPr lang="en-US" dirty="0" smtClean="0"/>
              <a:t>x</a:t>
            </a:r>
            <a:r>
              <a:rPr lang="en-US" dirty="0"/>
              <a:t>, x) is a proper map </a:t>
            </a:r>
            <a:r>
              <a:rPr lang="en-US" dirty="0" smtClean="0"/>
              <a:t>of  G </a:t>
            </a:r>
            <a:r>
              <a:rPr lang="en-US" baseline="-16000" dirty="0"/>
              <a:t>*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smtClean="0"/>
              <a:t> into  Z</a:t>
            </a:r>
            <a:r>
              <a:rPr lang="pl-PL" dirty="0" smtClean="0">
                <a:sym typeface="Math1" panose="05000502060100000001" pitchFamily="2" charset="2"/>
              </a:rPr>
              <a:t> </a:t>
            </a:r>
            <a:r>
              <a:rPr lang="pl-PL" dirty="0">
                <a:sym typeface="Math1" panose="05000502060100000001" pitchFamily="2" charset="2"/>
              </a:rPr>
              <a:t> </a:t>
            </a:r>
            <a:r>
              <a:rPr lang="en-US" dirty="0" smtClean="0"/>
              <a:t>Z</a:t>
            </a:r>
            <a:r>
              <a:rPr lang="en-US" dirty="0"/>
              <a:t>. Thus </a:t>
            </a:r>
            <a:r>
              <a:rPr lang="en-US" i="1" dirty="0" smtClean="0">
                <a:sym typeface="Math1" panose="05000502060100000001" pitchFamily="2" charset="2"/>
              </a:rPr>
              <a:t> </a:t>
            </a:r>
            <a:r>
              <a:rPr lang="en-US" i="1" dirty="0" smtClean="0"/>
              <a:t> </a:t>
            </a:r>
            <a:r>
              <a:rPr lang="en-US" dirty="0"/>
              <a:t>is a closed map with the property that the inverse </a:t>
            </a:r>
            <a:r>
              <a:rPr lang="en-US" dirty="0" smtClean="0"/>
              <a:t>image of </a:t>
            </a:r>
            <a:r>
              <a:rPr lang="en-US" dirty="0"/>
              <a:t>a compact set is compact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 G  </a:t>
            </a:r>
            <a:r>
              <a:rPr lang="en-US" dirty="0"/>
              <a:t>and </a:t>
            </a:r>
            <a:r>
              <a:rPr lang="en-US" dirty="0" smtClean="0"/>
              <a:t> H  be </a:t>
            </a:r>
            <a:r>
              <a:rPr lang="en-US" dirty="0"/>
              <a:t>locally </a:t>
            </a:r>
            <a:r>
              <a:rPr lang="en-US" dirty="0" err="1"/>
              <a:t>Hausdorff</a:t>
            </a:r>
            <a:r>
              <a:rPr lang="en-US" dirty="0"/>
              <a:t> locally compact </a:t>
            </a:r>
            <a:r>
              <a:rPr lang="en-US" dirty="0" err="1"/>
              <a:t>groupoids</a:t>
            </a:r>
            <a:r>
              <a:rPr lang="en-US" dirty="0" smtClean="0"/>
              <a:t>. A  (</a:t>
            </a:r>
            <a:r>
              <a:rPr lang="en-US" dirty="0"/>
              <a:t>G, H</a:t>
            </a:r>
            <a:r>
              <a:rPr lang="en-US" i="1" dirty="0"/>
              <a:t>)-equivalence </a:t>
            </a:r>
            <a:r>
              <a:rPr lang="en-US" i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locally </a:t>
            </a:r>
            <a:r>
              <a:rPr lang="en-US" dirty="0" err="1"/>
              <a:t>Hausdorff</a:t>
            </a:r>
            <a:r>
              <a:rPr lang="en-US" dirty="0"/>
              <a:t> locally compact </a:t>
            </a:r>
            <a:r>
              <a:rPr lang="en-US" dirty="0" smtClean="0"/>
              <a:t>space  </a:t>
            </a:r>
            <a:r>
              <a:rPr lang="en-US" dirty="0"/>
              <a:t>Z </a:t>
            </a:r>
            <a:r>
              <a:rPr lang="en-US" dirty="0" smtClean="0"/>
              <a:t> such</a:t>
            </a:r>
            <a:r>
              <a:rPr lang="en-US" dirty="0"/>
              <a:t> </a:t>
            </a:r>
            <a:r>
              <a:rPr lang="de-DE" dirty="0" err="1" smtClean="0"/>
              <a:t>that</a:t>
            </a:r>
            <a:r>
              <a:rPr lang="de-DE" dirty="0"/>
              <a:t>:</a:t>
            </a:r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Z is a free and proper left G-space;</a:t>
            </a:r>
          </a:p>
          <a:p>
            <a:r>
              <a:rPr lang="en-US" dirty="0"/>
              <a:t>(ii) Z is a free and proper right H-space:</a:t>
            </a:r>
          </a:p>
          <a:p>
            <a:r>
              <a:rPr lang="en-US" dirty="0"/>
              <a:t>(iii) the actions of G and H on Z commute;</a:t>
            </a:r>
          </a:p>
          <a:p>
            <a:r>
              <a:rPr lang="en-US" dirty="0"/>
              <a:t>(iv)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 induces a homeomorphism of </a:t>
            </a:r>
            <a:r>
              <a:rPr lang="en-US" dirty="0" smtClean="0"/>
              <a:t> Z/H  onto  G</a:t>
            </a:r>
            <a:r>
              <a:rPr lang="en-US" baseline="30000" dirty="0" smtClean="0"/>
              <a:t>(0</a:t>
            </a:r>
            <a:r>
              <a:rPr lang="en-US" baseline="30000" dirty="0"/>
              <a:t>)</a:t>
            </a:r>
            <a:r>
              <a:rPr lang="en-US" dirty="0"/>
              <a:t>; and</a:t>
            </a:r>
          </a:p>
          <a:p>
            <a:r>
              <a:rPr lang="de-DE" dirty="0"/>
              <a:t>(v) </a:t>
            </a:r>
            <a:r>
              <a:rPr lang="de-DE" dirty="0" err="1"/>
              <a:t>s</a:t>
            </a:r>
            <a:r>
              <a:rPr lang="de-DE" baseline="-25000" dirty="0" err="1"/>
              <a:t>Z</a:t>
            </a:r>
            <a:r>
              <a:rPr lang="de-DE" dirty="0"/>
              <a:t> </a:t>
            </a:r>
            <a:r>
              <a:rPr lang="de-DE" dirty="0" err="1"/>
              <a:t>induces</a:t>
            </a:r>
            <a:r>
              <a:rPr lang="de-DE" dirty="0"/>
              <a:t> a </a:t>
            </a:r>
            <a:r>
              <a:rPr lang="de-DE" dirty="0" err="1"/>
              <a:t>homeomorphism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G\Z </a:t>
            </a:r>
            <a:r>
              <a:rPr lang="de-DE" dirty="0" err="1"/>
              <a:t>onto</a:t>
            </a:r>
            <a:r>
              <a:rPr lang="de-DE" dirty="0"/>
              <a:t> H</a:t>
            </a:r>
            <a:r>
              <a:rPr lang="de-DE" baseline="30000" dirty="0"/>
              <a:t>(0)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0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94836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 Z  </a:t>
            </a:r>
            <a:r>
              <a:rPr lang="en-US" dirty="0"/>
              <a:t>is </a:t>
            </a:r>
            <a:r>
              <a:rPr lang="en-US" dirty="0" smtClean="0"/>
              <a:t>a  </a:t>
            </a:r>
            <a:r>
              <a:rPr lang="en-US" dirty="0"/>
              <a:t>(G, H)-equivalence</a:t>
            </a:r>
            <a:r>
              <a:rPr lang="en-US" dirty="0" smtClean="0"/>
              <a:t>, then  S(Z)  </a:t>
            </a:r>
            <a:r>
              <a:rPr lang="en-US" dirty="0"/>
              <a:t>is a </a:t>
            </a:r>
            <a:r>
              <a:rPr lang="en-US" dirty="0" smtClean="0"/>
              <a:t> S(G)-S(H</a:t>
            </a:r>
            <a:r>
              <a:rPr lang="en-US" dirty="0"/>
              <a:t>)-</a:t>
            </a:r>
            <a:r>
              <a:rPr lang="en-US" dirty="0" err="1"/>
              <a:t>bimodule</a:t>
            </a:r>
            <a:r>
              <a:rPr lang="en-US" dirty="0"/>
              <a:t> with </a:t>
            </a:r>
            <a:r>
              <a:rPr lang="en-US" dirty="0" smtClean="0"/>
              <a:t>natural actions </a:t>
            </a:r>
            <a:r>
              <a:rPr lang="en-US" dirty="0"/>
              <a:t>and pre-inner </a:t>
            </a:r>
            <a:r>
              <a:rPr lang="en-US" dirty="0" smtClean="0"/>
              <a:t>products.</a:t>
            </a:r>
          </a:p>
          <a:p>
            <a:r>
              <a:rPr lang="pt-BR" dirty="0"/>
              <a:t>S</a:t>
            </a:r>
            <a:r>
              <a:rPr lang="pt-BR" dirty="0" smtClean="0"/>
              <a:t>(Z)  </a:t>
            </a:r>
            <a:r>
              <a:rPr lang="pt-BR" dirty="0"/>
              <a:t>is a </a:t>
            </a:r>
            <a:r>
              <a:rPr lang="pt-BR" dirty="0" smtClean="0"/>
              <a:t>pre-S(G)-</a:t>
            </a:r>
            <a:r>
              <a:rPr lang="pt-BR" dirty="0"/>
              <a:t>S</a:t>
            </a:r>
            <a:r>
              <a:rPr lang="pt-BR" dirty="0" smtClean="0"/>
              <a:t>(H</a:t>
            </a:r>
            <a:r>
              <a:rPr lang="pt-BR" dirty="0"/>
              <a:t>)-</a:t>
            </a:r>
            <a:r>
              <a:rPr lang="pt-BR" dirty="0" smtClean="0"/>
              <a:t>imprimitivity </a:t>
            </a:r>
            <a:r>
              <a:rPr lang="en-US" dirty="0" err="1" smtClean="0"/>
              <a:t>bimodule</a:t>
            </a:r>
            <a:r>
              <a:rPr lang="en-US" dirty="0" smtClean="0"/>
              <a:t> </a:t>
            </a:r>
            <a:r>
              <a:rPr lang="en-US" dirty="0"/>
              <a:t>with respect to the universal norms on  </a:t>
            </a:r>
            <a:r>
              <a:rPr lang="en-US" dirty="0" smtClean="0"/>
              <a:t>S(G</a:t>
            </a:r>
            <a:r>
              <a:rPr lang="en-US" dirty="0"/>
              <a:t>) </a:t>
            </a:r>
            <a:r>
              <a:rPr lang="en-US" dirty="0" smtClean="0"/>
              <a:t> and  S(H) , </a:t>
            </a:r>
            <a:r>
              <a:rPr lang="en-US" dirty="0"/>
              <a:t>and </a:t>
            </a:r>
            <a:r>
              <a:rPr lang="en-US" dirty="0" smtClean="0"/>
              <a:t>such that its completion  </a:t>
            </a:r>
            <a:r>
              <a:rPr lang="en-US" dirty="0"/>
              <a:t>X </a:t>
            </a:r>
            <a:r>
              <a:rPr lang="en-US" dirty="0" smtClean="0"/>
              <a:t> implements </a:t>
            </a:r>
            <a:r>
              <a:rPr lang="en-US" dirty="0"/>
              <a:t>a </a:t>
            </a:r>
            <a:r>
              <a:rPr lang="en-US" b="1" dirty="0" smtClean="0"/>
              <a:t>strong</a:t>
            </a:r>
            <a:r>
              <a:rPr lang="en-US" dirty="0" smtClean="0"/>
              <a:t> </a:t>
            </a:r>
            <a:r>
              <a:rPr lang="en-US" b="1" dirty="0" smtClean="0"/>
              <a:t>Morita </a:t>
            </a:r>
            <a:r>
              <a:rPr lang="en-US" b="1" dirty="0"/>
              <a:t>equivalence between </a:t>
            </a:r>
            <a:r>
              <a:rPr lang="en-US" b="1" dirty="0" smtClean="0"/>
              <a:t> C*(</a:t>
            </a:r>
            <a:r>
              <a:rPr lang="en-US" b="1" dirty="0"/>
              <a:t>G</a:t>
            </a:r>
            <a:r>
              <a:rPr lang="en-US" b="1" dirty="0" smtClean="0"/>
              <a:t>)  and  C*(</a:t>
            </a:r>
            <a:r>
              <a:rPr lang="en-US" b="1" dirty="0"/>
              <a:t>H</a:t>
            </a:r>
            <a:r>
              <a:rPr lang="en-US" b="1" dirty="0" smtClean="0"/>
              <a:t>)</a:t>
            </a:r>
            <a:r>
              <a:rPr lang="en-US" dirty="0" smtClean="0"/>
              <a:t> . </a:t>
            </a:r>
            <a:br>
              <a:rPr lang="en-US" dirty="0" smtClean="0"/>
            </a:br>
            <a:r>
              <a:rPr lang="en-US" dirty="0" smtClean="0"/>
              <a:t>(See [MRW], [MW], [SW].)</a:t>
            </a:r>
          </a:p>
          <a:p>
            <a:endParaRPr lang="en-US" sz="1600" dirty="0"/>
          </a:p>
          <a:p>
            <a:r>
              <a:rPr lang="en-US" dirty="0" smtClean="0"/>
              <a:t>Similarly, but more technical: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a  C*</a:t>
            </a:r>
            <a:r>
              <a:rPr lang="de-DE" baseline="-25000" dirty="0" smtClean="0"/>
              <a:t>r</a:t>
            </a:r>
            <a:r>
              <a:rPr lang="de-DE" dirty="0" smtClean="0"/>
              <a:t>(G</a:t>
            </a:r>
            <a:r>
              <a:rPr lang="de-DE" dirty="0"/>
              <a:t>)-</a:t>
            </a:r>
            <a:r>
              <a:rPr lang="de-DE" dirty="0" smtClean="0"/>
              <a:t>C*</a:t>
            </a:r>
            <a:r>
              <a:rPr lang="en-US" baseline="-25000" dirty="0" smtClean="0"/>
              <a:t>r</a:t>
            </a:r>
            <a:r>
              <a:rPr lang="en-US" dirty="0" smtClean="0"/>
              <a:t>(H</a:t>
            </a:r>
            <a:r>
              <a:rPr lang="en-US" dirty="0"/>
              <a:t>)-</a:t>
            </a:r>
            <a:r>
              <a:rPr lang="en-US" dirty="0" err="1"/>
              <a:t>imprimitivity</a:t>
            </a:r>
            <a:r>
              <a:rPr lang="en-US" dirty="0"/>
              <a:t> </a:t>
            </a:r>
            <a:r>
              <a:rPr lang="en-US" dirty="0" err="1"/>
              <a:t>bimodule</a:t>
            </a:r>
            <a:r>
              <a:rPr lang="en-US" dirty="0"/>
              <a:t> </a:t>
            </a:r>
            <a:r>
              <a:rPr lang="en-US" dirty="0" err="1"/>
              <a:t>isometrically</a:t>
            </a:r>
            <a:r>
              <a:rPr lang="en-US" dirty="0"/>
              <a:t> isomorphic to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</a:t>
            </a:r>
            <a:r>
              <a:rPr lang="en-US" b="1" baseline="30000" dirty="0" smtClean="0"/>
              <a:t> </a:t>
            </a:r>
            <a:r>
              <a:rPr lang="en-US" b="1" baseline="30000" dirty="0"/>
              <a:t>. </a:t>
            </a:r>
            <a:r>
              <a:rPr lang="en-US" dirty="0" smtClean="0"/>
              <a:t>C*</a:t>
            </a:r>
            <a:r>
              <a:rPr lang="de-DE" baseline="-25000" dirty="0" smtClean="0"/>
              <a:t>r</a:t>
            </a:r>
            <a:r>
              <a:rPr lang="de-DE" dirty="0" smtClean="0"/>
              <a:t>(L)</a:t>
            </a:r>
            <a:r>
              <a:rPr lang="en-US" b="1" baseline="30000" dirty="0"/>
              <a:t> . </a:t>
            </a:r>
            <a:r>
              <a:rPr lang="de-DE" dirty="0" smtClean="0"/>
              <a:t>p</a:t>
            </a:r>
            <a:r>
              <a:rPr lang="de-DE" baseline="-25000" dirty="0" smtClean="0"/>
              <a:t>H 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 L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groupoid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G  </a:t>
            </a:r>
            <a:r>
              <a:rPr lang="de-DE" dirty="0" err="1" smtClean="0"/>
              <a:t>and</a:t>
            </a:r>
            <a:r>
              <a:rPr lang="de-DE" dirty="0" smtClean="0"/>
              <a:t>  H. </a:t>
            </a:r>
            <a:r>
              <a:rPr lang="de-DE" dirty="0" err="1" smtClean="0"/>
              <a:t>Hence</a:t>
            </a:r>
            <a:r>
              <a:rPr lang="de-DE" dirty="0" smtClean="0"/>
              <a:t>, </a:t>
            </a:r>
            <a:r>
              <a:rPr lang="de-DE" b="1" dirty="0" smtClean="0"/>
              <a:t>C*</a:t>
            </a:r>
            <a:r>
              <a:rPr lang="de-DE" b="1" baseline="-25000" dirty="0" smtClean="0"/>
              <a:t>r</a:t>
            </a:r>
            <a:r>
              <a:rPr lang="de-DE" b="1" dirty="0" smtClean="0"/>
              <a:t>(G</a:t>
            </a:r>
            <a:r>
              <a:rPr lang="de-DE" b="1" dirty="0"/>
              <a:t>)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smtClean="0"/>
              <a:t>C*</a:t>
            </a:r>
            <a:r>
              <a:rPr lang="pt-BR" b="1" baseline="-25000" dirty="0" smtClean="0"/>
              <a:t>r</a:t>
            </a:r>
            <a:r>
              <a:rPr lang="pt-BR" b="1" dirty="0" smtClean="0"/>
              <a:t>(H</a:t>
            </a:r>
            <a:r>
              <a:rPr lang="pt-BR" b="1" dirty="0"/>
              <a:t>) are Morita equivalent</a:t>
            </a:r>
            <a:r>
              <a:rPr lang="pt-BR" dirty="0" smtClean="0"/>
              <a:t>.             (See [SW].)</a:t>
            </a:r>
          </a:p>
          <a:p>
            <a:endParaRPr lang="en-US" sz="1000" dirty="0" smtClean="0"/>
          </a:p>
          <a:p>
            <a:r>
              <a:rPr lang="de-DE" dirty="0" smtClean="0"/>
              <a:t>See [Tu, AKM]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non-</a:t>
            </a:r>
            <a:r>
              <a:rPr lang="de-DE" dirty="0" err="1" smtClean="0"/>
              <a:t>Hausdorff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, in </a:t>
            </a:r>
            <a:r>
              <a:rPr lang="de-DE" dirty="0" err="1" smtClean="0"/>
              <a:t>details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aesentation_extern_v5.1">
  <a:themeElements>
    <a:clrScheme name="praesentation_extern_v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extern_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praesentation_extern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haltsmaster">
  <a:themeElements>
    <a:clrScheme name="2_Inhalts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Inhalts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2_Inhalts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aesentation_extern_v5.1">
  <a:themeElements>
    <a:clrScheme name="praesentation_extern_v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extern_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praesentation_extern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praesentation_extern_v5.1</Template>
  <TotalTime>0</TotalTime>
  <Words>6531</Words>
  <Application>Microsoft Office PowerPoint</Application>
  <PresentationFormat>Bildschirmpräsentation (4:3)</PresentationFormat>
  <Paragraphs>521</Paragraphs>
  <Slides>61</Slides>
  <Notes>1</Notes>
  <HiddenSlides>25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61</vt:i4>
      </vt:variant>
    </vt:vector>
  </HeadingPairs>
  <TitlesOfParts>
    <vt:vector size="72" baseType="lpstr">
      <vt:lpstr>Arial Unicode MS</vt:lpstr>
      <vt:lpstr>ＭＳ Ｐゴシック</vt:lpstr>
      <vt:lpstr>Arial</vt:lpstr>
      <vt:lpstr>Cambria Math</vt:lpstr>
      <vt:lpstr>Math1</vt:lpstr>
      <vt:lpstr>Math3</vt:lpstr>
      <vt:lpstr>Math5</vt:lpstr>
      <vt:lpstr>Wingdings</vt:lpstr>
      <vt:lpstr>praesentation_extern_v5.1</vt:lpstr>
      <vt:lpstr>2_Inhaltsmaster</vt:lpstr>
      <vt:lpstr>1_praesentation_extern_v5.1</vt:lpstr>
      <vt:lpstr>On multiplier modules of Hilbert C*-modules </vt:lpstr>
      <vt:lpstr> 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Q</vt:lpstr>
      <vt:lpstr>On multiplier modules of Hilbert C*-modules</vt:lpstr>
      <vt:lpstr>On multiplier modules of Hilbert C*-modules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Discussions …   Thank you for your attention.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PowerPoint-Präsentation</vt:lpstr>
      <vt:lpstr>PowerPoint-Präsentation</vt:lpstr>
      <vt:lpstr>Regularity results for classes of Hilbert C*-modules w.r.t. special bounded modular functionals</vt:lpstr>
      <vt:lpstr>Regularity results for classes of Hilbert C*-modules w.r.t. special bounded modular functionals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das Thema</dc:title>
  <dc:creator>Michael</dc:creator>
  <cp:lastModifiedBy>Michael</cp:lastModifiedBy>
  <cp:revision>457</cp:revision>
  <cp:lastPrinted>2025-07-01T07:21:06Z</cp:lastPrinted>
  <dcterms:created xsi:type="dcterms:W3CDTF">2009-06-07T18:48:27Z</dcterms:created>
  <dcterms:modified xsi:type="dcterms:W3CDTF">2025-07-01T07:22:48Z</dcterms:modified>
</cp:coreProperties>
</file>